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16"/>
  </p:notesMasterIdLst>
  <p:sldIdLst>
    <p:sldId id="359" r:id="rId2"/>
    <p:sldId id="360" r:id="rId3"/>
    <p:sldId id="361" r:id="rId4"/>
    <p:sldId id="362" r:id="rId5"/>
    <p:sldId id="364" r:id="rId6"/>
    <p:sldId id="366" r:id="rId7"/>
    <p:sldId id="357" r:id="rId8"/>
    <p:sldId id="340" r:id="rId9"/>
    <p:sldId id="341" r:id="rId10"/>
    <p:sldId id="358" r:id="rId11"/>
    <p:sldId id="343" r:id="rId12"/>
    <p:sldId id="345" r:id="rId13"/>
    <p:sldId id="354" r:id="rId14"/>
    <p:sldId id="355" r:id="rId1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髙木　慶大" initials="髙木　慶大" lastIdx="0" clrIdx="0">
    <p:extLst>
      <p:ext uri="{19B8F6BF-5375-455C-9EA6-DF929625EA0E}">
        <p15:presenceInfo xmlns:p15="http://schemas.microsoft.com/office/powerpoint/2012/main" userId="髙木　慶大"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A8D9"/>
    <a:srgbClr val="FFA7F2"/>
    <a:srgbClr val="FF3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72578" autoAdjust="0"/>
  </p:normalViewPr>
  <p:slideViewPr>
    <p:cSldViewPr snapToGrid="0">
      <p:cViewPr varScale="1">
        <p:scale>
          <a:sx n="53" d="100"/>
          <a:sy n="53" d="100"/>
        </p:scale>
        <p:origin x="1920" y="66"/>
      </p:cViewPr>
      <p:guideLst/>
    </p:cSldViewPr>
  </p:slideViewPr>
  <p:notesTextViewPr>
    <p:cViewPr>
      <p:scale>
        <a:sx n="1" d="1"/>
        <a:sy n="1" d="1"/>
      </p:scale>
      <p:origin x="0" y="0"/>
    </p:cViewPr>
  </p:notesTextViewPr>
  <p:notesViewPr>
    <p:cSldViewPr snapToGrid="0">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9850945\Desktop\hirano\&#19979;&#27700;&#36947;&#25972;&#20633;&#29575;.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UD デジタル 教科書体 N-B" panose="02020700000000000000" pitchFamily="17" charset="-128"/>
                <a:ea typeface="UD デジタル 教科書体 N-B" panose="02020700000000000000" pitchFamily="17" charset="-128"/>
                <a:cs typeface="+mn-cs"/>
              </a:defRPr>
            </a:pPr>
            <a:r>
              <a:rPr lang="ja-JP" altLang="en-US" sz="1800" b="1">
                <a:solidFill>
                  <a:schemeClr val="tx1"/>
                </a:solidFill>
                <a:latin typeface="UD デジタル 教科書体 N-B" panose="02020700000000000000" pitchFamily="17" charset="-128"/>
                <a:ea typeface="UD デジタル 教科書体 N-B" panose="02020700000000000000" pitchFamily="17" charset="-128"/>
              </a:rPr>
              <a:t>下水道整備率　経年変化（平成</a:t>
            </a:r>
            <a:r>
              <a:rPr lang="en-US" altLang="ja-JP" sz="1800" b="1">
                <a:solidFill>
                  <a:schemeClr val="tx1"/>
                </a:solidFill>
                <a:latin typeface="UD デジタル 教科書体 N-B" panose="02020700000000000000" pitchFamily="17" charset="-128"/>
                <a:ea typeface="UD デジタル 教科書体 N-B" panose="02020700000000000000" pitchFamily="17" charset="-128"/>
              </a:rPr>
              <a:t>11</a:t>
            </a:r>
            <a:r>
              <a:rPr lang="ja-JP" altLang="en-US" sz="1800" b="1">
                <a:solidFill>
                  <a:schemeClr val="tx1"/>
                </a:solidFill>
                <a:latin typeface="UD デジタル 教科書体 N-B" panose="02020700000000000000" pitchFamily="17" charset="-128"/>
                <a:ea typeface="UD デジタル 教科書体 N-B" panose="02020700000000000000" pitchFamily="17" charset="-128"/>
              </a:rPr>
              <a:t>年度末以降）</a:t>
            </a:r>
          </a:p>
        </c:rich>
      </c:tx>
      <c:layout>
        <c:manualLayout>
          <c:xMode val="edge"/>
          <c:yMode val="edge"/>
          <c:x val="0.20230315443498581"/>
          <c:y val="2.4506299106160354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UD デジタル 教科書体 N-B" panose="02020700000000000000" pitchFamily="17" charset="-128"/>
              <a:ea typeface="UD デジタル 教科書体 N-B" panose="02020700000000000000" pitchFamily="17" charset="-128"/>
              <a:cs typeface="+mn-cs"/>
            </a:defRPr>
          </a:pPr>
          <a:endParaRPr lang="ja-JP"/>
        </a:p>
      </c:txPr>
    </c:title>
    <c:autoTitleDeleted val="0"/>
    <c:plotArea>
      <c:layout>
        <c:manualLayout>
          <c:layoutTarget val="inner"/>
          <c:xMode val="edge"/>
          <c:yMode val="edge"/>
          <c:x val="9.8939776768477872E-2"/>
          <c:y val="0.1613150983044864"/>
          <c:w val="0.84858420571531645"/>
          <c:h val="0.68488186592517042"/>
        </c:manualLayout>
      </c:layout>
      <c:lineChart>
        <c:grouping val="standard"/>
        <c:varyColors val="0"/>
        <c:ser>
          <c:idx val="0"/>
          <c:order val="0"/>
          <c:tx>
            <c:strRef>
              <c:f>'Sheet1 (3)'!$B$29</c:f>
              <c:strCache>
                <c:ptCount val="1"/>
                <c:pt idx="0">
                  <c:v>大阪市</c:v>
                </c:pt>
              </c:strCache>
            </c:strRef>
          </c:tx>
          <c:spPr>
            <a:ln w="41275" cap="rnd">
              <a:solidFill>
                <a:schemeClr val="tx1"/>
              </a:solidFill>
              <a:round/>
            </a:ln>
            <a:effectLst/>
          </c:spPr>
          <c:marker>
            <c:symbol val="none"/>
          </c:marker>
          <c:cat>
            <c:strRef>
              <c:f>'Sheet1 (3)'!$C$28:$X$28</c:f>
              <c:strCache>
                <c:ptCount val="22"/>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pt idx="14">
                  <c:v>H25</c:v>
                </c:pt>
                <c:pt idx="15">
                  <c:v>H26</c:v>
                </c:pt>
                <c:pt idx="16">
                  <c:v>H27</c:v>
                </c:pt>
                <c:pt idx="17">
                  <c:v>H28</c:v>
                </c:pt>
                <c:pt idx="18">
                  <c:v>H29</c:v>
                </c:pt>
                <c:pt idx="19">
                  <c:v>H30</c:v>
                </c:pt>
                <c:pt idx="20">
                  <c:v>R01</c:v>
                </c:pt>
                <c:pt idx="21">
                  <c:v>R02</c:v>
                </c:pt>
              </c:strCache>
            </c:strRef>
          </c:cat>
          <c:val>
            <c:numRef>
              <c:f>'Sheet1 (3)'!$C$29:$X$29</c:f>
              <c:numCache>
                <c:formatCode>General</c:formatCode>
                <c:ptCount val="22"/>
                <c:pt idx="0">
                  <c:v>99.9</c:v>
                </c:pt>
                <c:pt idx="1">
                  <c:v>99.9</c:v>
                </c:pt>
                <c:pt idx="2">
                  <c:v>100</c:v>
                </c:pt>
                <c:pt idx="3">
                  <c:v>100</c:v>
                </c:pt>
                <c:pt idx="4">
                  <c:v>99.9</c:v>
                </c:pt>
                <c:pt idx="5">
                  <c:v>99.9</c:v>
                </c:pt>
                <c:pt idx="6">
                  <c:v>99.9</c:v>
                </c:pt>
                <c:pt idx="7">
                  <c:v>99.9</c:v>
                </c:pt>
                <c:pt idx="8">
                  <c:v>99.9</c:v>
                </c:pt>
                <c:pt idx="9">
                  <c:v>99.9</c:v>
                </c:pt>
                <c:pt idx="10">
                  <c:v>99.9</c:v>
                </c:pt>
                <c:pt idx="11">
                  <c:v>99.9</c:v>
                </c:pt>
                <c:pt idx="12">
                  <c:v>99.9</c:v>
                </c:pt>
                <c:pt idx="13">
                  <c:v>99.9</c:v>
                </c:pt>
                <c:pt idx="14">
                  <c:v>99.9</c:v>
                </c:pt>
                <c:pt idx="15">
                  <c:v>99.9</c:v>
                </c:pt>
                <c:pt idx="16">
                  <c:v>99.9</c:v>
                </c:pt>
                <c:pt idx="17">
                  <c:v>99.9</c:v>
                </c:pt>
                <c:pt idx="18">
                  <c:v>99.9</c:v>
                </c:pt>
                <c:pt idx="19">
                  <c:v>99.9</c:v>
                </c:pt>
                <c:pt idx="20">
                  <c:v>99.9</c:v>
                </c:pt>
                <c:pt idx="21">
                  <c:v>99.9</c:v>
                </c:pt>
              </c:numCache>
            </c:numRef>
          </c:val>
          <c:smooth val="0"/>
          <c:extLst>
            <c:ext xmlns:c16="http://schemas.microsoft.com/office/drawing/2014/chart" uri="{C3380CC4-5D6E-409C-BE32-E72D297353CC}">
              <c16:uniqueId val="{00000000-C86D-4D6E-9447-02BE8568226E}"/>
            </c:ext>
          </c:extLst>
        </c:ser>
        <c:ser>
          <c:idx val="1"/>
          <c:order val="1"/>
          <c:tx>
            <c:strRef>
              <c:f>'Sheet1 (3)'!$B$30</c:f>
              <c:strCache>
                <c:ptCount val="1"/>
                <c:pt idx="0">
                  <c:v>北大阪（淀川・神崎川流域）</c:v>
                </c:pt>
              </c:strCache>
            </c:strRef>
          </c:tx>
          <c:spPr>
            <a:ln w="28575" cap="rnd">
              <a:solidFill>
                <a:schemeClr val="accent2"/>
              </a:solidFill>
              <a:round/>
            </a:ln>
            <a:effectLst/>
          </c:spPr>
          <c:marker>
            <c:symbol val="none"/>
          </c:marker>
          <c:cat>
            <c:strRef>
              <c:f>'Sheet1 (3)'!$C$28:$X$28</c:f>
              <c:strCache>
                <c:ptCount val="22"/>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pt idx="14">
                  <c:v>H25</c:v>
                </c:pt>
                <c:pt idx="15">
                  <c:v>H26</c:v>
                </c:pt>
                <c:pt idx="16">
                  <c:v>H27</c:v>
                </c:pt>
                <c:pt idx="17">
                  <c:v>H28</c:v>
                </c:pt>
                <c:pt idx="18">
                  <c:v>H29</c:v>
                </c:pt>
                <c:pt idx="19">
                  <c:v>H30</c:v>
                </c:pt>
                <c:pt idx="20">
                  <c:v>R01</c:v>
                </c:pt>
                <c:pt idx="21">
                  <c:v>R02</c:v>
                </c:pt>
              </c:strCache>
            </c:strRef>
          </c:cat>
          <c:val>
            <c:numRef>
              <c:f>'Sheet1 (3)'!$C$30:$X$30</c:f>
              <c:numCache>
                <c:formatCode>General</c:formatCode>
                <c:ptCount val="22"/>
                <c:pt idx="0">
                  <c:v>91.6</c:v>
                </c:pt>
                <c:pt idx="1">
                  <c:v>93.5</c:v>
                </c:pt>
                <c:pt idx="2">
                  <c:v>94.8</c:v>
                </c:pt>
                <c:pt idx="3">
                  <c:v>95.6</c:v>
                </c:pt>
                <c:pt idx="4">
                  <c:v>96</c:v>
                </c:pt>
                <c:pt idx="5">
                  <c:v>96.2</c:v>
                </c:pt>
                <c:pt idx="6">
                  <c:v>96.5</c:v>
                </c:pt>
                <c:pt idx="7">
                  <c:v>97.9</c:v>
                </c:pt>
                <c:pt idx="8">
                  <c:v>98.3</c:v>
                </c:pt>
                <c:pt idx="9">
                  <c:v>98.4</c:v>
                </c:pt>
                <c:pt idx="10">
                  <c:v>98.5</c:v>
                </c:pt>
                <c:pt idx="11">
                  <c:v>98.7</c:v>
                </c:pt>
                <c:pt idx="12">
                  <c:v>98.8</c:v>
                </c:pt>
                <c:pt idx="13">
                  <c:v>98.9</c:v>
                </c:pt>
                <c:pt idx="14">
                  <c:v>99</c:v>
                </c:pt>
                <c:pt idx="15">
                  <c:v>99.1</c:v>
                </c:pt>
                <c:pt idx="16">
                  <c:v>99.2</c:v>
                </c:pt>
                <c:pt idx="17">
                  <c:v>99.2</c:v>
                </c:pt>
                <c:pt idx="18">
                  <c:v>99.2</c:v>
                </c:pt>
                <c:pt idx="19">
                  <c:v>99.3</c:v>
                </c:pt>
                <c:pt idx="20">
                  <c:v>99.3</c:v>
                </c:pt>
                <c:pt idx="21">
                  <c:v>99.3</c:v>
                </c:pt>
              </c:numCache>
            </c:numRef>
          </c:val>
          <c:smooth val="0"/>
          <c:extLst>
            <c:ext xmlns:c16="http://schemas.microsoft.com/office/drawing/2014/chart" uri="{C3380CC4-5D6E-409C-BE32-E72D297353CC}">
              <c16:uniqueId val="{00000001-C86D-4D6E-9447-02BE8568226E}"/>
            </c:ext>
          </c:extLst>
        </c:ser>
        <c:ser>
          <c:idx val="2"/>
          <c:order val="2"/>
          <c:tx>
            <c:strRef>
              <c:f>'Sheet1 (3)'!$B$31</c:f>
              <c:strCache>
                <c:ptCount val="1"/>
                <c:pt idx="0">
                  <c:v>東大阪（寝屋川水系流域）</c:v>
                </c:pt>
              </c:strCache>
            </c:strRef>
          </c:tx>
          <c:spPr>
            <a:ln w="28575" cap="rnd">
              <a:solidFill>
                <a:srgbClr val="FF0000"/>
              </a:solidFill>
              <a:round/>
            </a:ln>
            <a:effectLst/>
          </c:spPr>
          <c:marker>
            <c:symbol val="none"/>
          </c:marker>
          <c:cat>
            <c:strRef>
              <c:f>'Sheet1 (3)'!$C$28:$X$28</c:f>
              <c:strCache>
                <c:ptCount val="22"/>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pt idx="14">
                  <c:v>H25</c:v>
                </c:pt>
                <c:pt idx="15">
                  <c:v>H26</c:v>
                </c:pt>
                <c:pt idx="16">
                  <c:v>H27</c:v>
                </c:pt>
                <c:pt idx="17">
                  <c:v>H28</c:v>
                </c:pt>
                <c:pt idx="18">
                  <c:v>H29</c:v>
                </c:pt>
                <c:pt idx="19">
                  <c:v>H30</c:v>
                </c:pt>
                <c:pt idx="20">
                  <c:v>R01</c:v>
                </c:pt>
                <c:pt idx="21">
                  <c:v>R02</c:v>
                </c:pt>
              </c:strCache>
            </c:strRef>
          </c:cat>
          <c:val>
            <c:numRef>
              <c:f>'Sheet1 (3)'!$C$31:$X$31</c:f>
              <c:numCache>
                <c:formatCode>General</c:formatCode>
                <c:ptCount val="22"/>
                <c:pt idx="0">
                  <c:v>76.599999999999994</c:v>
                </c:pt>
                <c:pt idx="1">
                  <c:v>79.8</c:v>
                </c:pt>
                <c:pt idx="2">
                  <c:v>81.8</c:v>
                </c:pt>
                <c:pt idx="3">
                  <c:v>84.8</c:v>
                </c:pt>
                <c:pt idx="4">
                  <c:v>86.7</c:v>
                </c:pt>
                <c:pt idx="5">
                  <c:v>88.4</c:v>
                </c:pt>
                <c:pt idx="6">
                  <c:v>89.7</c:v>
                </c:pt>
                <c:pt idx="7">
                  <c:v>91</c:v>
                </c:pt>
                <c:pt idx="8">
                  <c:v>91.8</c:v>
                </c:pt>
                <c:pt idx="9">
                  <c:v>92.6</c:v>
                </c:pt>
                <c:pt idx="10">
                  <c:v>93.3</c:v>
                </c:pt>
                <c:pt idx="11">
                  <c:v>93.8</c:v>
                </c:pt>
                <c:pt idx="12">
                  <c:v>94.5</c:v>
                </c:pt>
                <c:pt idx="13">
                  <c:v>95</c:v>
                </c:pt>
                <c:pt idx="14">
                  <c:v>95.5</c:v>
                </c:pt>
                <c:pt idx="15">
                  <c:v>96</c:v>
                </c:pt>
                <c:pt idx="16">
                  <c:v>96.4</c:v>
                </c:pt>
                <c:pt idx="17">
                  <c:v>96.7</c:v>
                </c:pt>
                <c:pt idx="18">
                  <c:v>97.1</c:v>
                </c:pt>
                <c:pt idx="19">
                  <c:v>97.3</c:v>
                </c:pt>
                <c:pt idx="20">
                  <c:v>97.7</c:v>
                </c:pt>
                <c:pt idx="21">
                  <c:v>97.8</c:v>
                </c:pt>
              </c:numCache>
            </c:numRef>
          </c:val>
          <c:smooth val="0"/>
          <c:extLst>
            <c:ext xmlns:c16="http://schemas.microsoft.com/office/drawing/2014/chart" uri="{C3380CC4-5D6E-409C-BE32-E72D297353CC}">
              <c16:uniqueId val="{00000002-C86D-4D6E-9447-02BE8568226E}"/>
            </c:ext>
          </c:extLst>
        </c:ser>
        <c:ser>
          <c:idx val="3"/>
          <c:order val="3"/>
          <c:tx>
            <c:strRef>
              <c:f>'Sheet1 (3)'!$B$32</c:f>
              <c:strCache>
                <c:ptCount val="1"/>
                <c:pt idx="0">
                  <c:v>南河内（大和川・石川流域）</c:v>
                </c:pt>
              </c:strCache>
            </c:strRef>
          </c:tx>
          <c:spPr>
            <a:ln w="28575" cap="rnd">
              <a:solidFill>
                <a:schemeClr val="accent4"/>
              </a:solidFill>
              <a:round/>
            </a:ln>
            <a:effectLst/>
          </c:spPr>
          <c:marker>
            <c:symbol val="none"/>
          </c:marker>
          <c:cat>
            <c:strRef>
              <c:f>'Sheet1 (3)'!$C$28:$X$28</c:f>
              <c:strCache>
                <c:ptCount val="22"/>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pt idx="14">
                  <c:v>H25</c:v>
                </c:pt>
                <c:pt idx="15">
                  <c:v>H26</c:v>
                </c:pt>
                <c:pt idx="16">
                  <c:v>H27</c:v>
                </c:pt>
                <c:pt idx="17">
                  <c:v>H28</c:v>
                </c:pt>
                <c:pt idx="18">
                  <c:v>H29</c:v>
                </c:pt>
                <c:pt idx="19">
                  <c:v>H30</c:v>
                </c:pt>
                <c:pt idx="20">
                  <c:v>R01</c:v>
                </c:pt>
                <c:pt idx="21">
                  <c:v>R02</c:v>
                </c:pt>
              </c:strCache>
            </c:strRef>
          </c:cat>
          <c:val>
            <c:numRef>
              <c:f>'Sheet1 (3)'!$C$32:$X$32</c:f>
              <c:numCache>
                <c:formatCode>General</c:formatCode>
                <c:ptCount val="22"/>
                <c:pt idx="0">
                  <c:v>51.8</c:v>
                </c:pt>
                <c:pt idx="1">
                  <c:v>56</c:v>
                </c:pt>
                <c:pt idx="2">
                  <c:v>59.1</c:v>
                </c:pt>
                <c:pt idx="3">
                  <c:v>63.1</c:v>
                </c:pt>
                <c:pt idx="4">
                  <c:v>66.2</c:v>
                </c:pt>
                <c:pt idx="5">
                  <c:v>69.3</c:v>
                </c:pt>
                <c:pt idx="6">
                  <c:v>70.599999999999994</c:v>
                </c:pt>
                <c:pt idx="7">
                  <c:v>75.2</c:v>
                </c:pt>
                <c:pt idx="8">
                  <c:v>76.7</c:v>
                </c:pt>
                <c:pt idx="9">
                  <c:v>78.900000000000006</c:v>
                </c:pt>
                <c:pt idx="10">
                  <c:v>80.599999999999994</c:v>
                </c:pt>
                <c:pt idx="11">
                  <c:v>84</c:v>
                </c:pt>
                <c:pt idx="12">
                  <c:v>85.4</c:v>
                </c:pt>
                <c:pt idx="13">
                  <c:v>86.7</c:v>
                </c:pt>
                <c:pt idx="14">
                  <c:v>87.6</c:v>
                </c:pt>
                <c:pt idx="15">
                  <c:v>88.4</c:v>
                </c:pt>
                <c:pt idx="16">
                  <c:v>89.3</c:v>
                </c:pt>
                <c:pt idx="17">
                  <c:v>90.4</c:v>
                </c:pt>
                <c:pt idx="18">
                  <c:v>90.9</c:v>
                </c:pt>
                <c:pt idx="19">
                  <c:v>91.5</c:v>
                </c:pt>
                <c:pt idx="20">
                  <c:v>92.1</c:v>
                </c:pt>
                <c:pt idx="21">
                  <c:v>92.6</c:v>
                </c:pt>
              </c:numCache>
            </c:numRef>
          </c:val>
          <c:smooth val="0"/>
          <c:extLst>
            <c:ext xmlns:c16="http://schemas.microsoft.com/office/drawing/2014/chart" uri="{C3380CC4-5D6E-409C-BE32-E72D297353CC}">
              <c16:uniqueId val="{00000003-C86D-4D6E-9447-02BE8568226E}"/>
            </c:ext>
          </c:extLst>
        </c:ser>
        <c:ser>
          <c:idx val="4"/>
          <c:order val="4"/>
          <c:tx>
            <c:strRef>
              <c:f>'Sheet1 (3)'!$B$33</c:f>
              <c:strCache>
                <c:ptCount val="1"/>
                <c:pt idx="0">
                  <c:v>堺市</c:v>
                </c:pt>
              </c:strCache>
            </c:strRef>
          </c:tx>
          <c:spPr>
            <a:ln w="28575" cap="rnd">
              <a:solidFill>
                <a:schemeClr val="accent5"/>
              </a:solidFill>
              <a:round/>
            </a:ln>
            <a:effectLst/>
          </c:spPr>
          <c:marker>
            <c:symbol val="none"/>
          </c:marker>
          <c:cat>
            <c:strRef>
              <c:f>'Sheet1 (3)'!$C$28:$X$28</c:f>
              <c:strCache>
                <c:ptCount val="22"/>
                <c:pt idx="0">
                  <c:v>H11</c:v>
                </c:pt>
                <c:pt idx="1">
                  <c:v>H12</c:v>
                </c:pt>
                <c:pt idx="2">
                  <c:v>H13</c:v>
                </c:pt>
                <c:pt idx="3">
                  <c:v>H14</c:v>
                </c:pt>
                <c:pt idx="4">
                  <c:v>H15</c:v>
                </c:pt>
                <c:pt idx="5">
                  <c:v>H16</c:v>
                </c:pt>
                <c:pt idx="6">
                  <c:v>H17</c:v>
                </c:pt>
                <c:pt idx="7">
                  <c:v>H18</c:v>
                </c:pt>
                <c:pt idx="8">
                  <c:v>H19</c:v>
                </c:pt>
                <c:pt idx="9">
                  <c:v>H20</c:v>
                </c:pt>
                <c:pt idx="10">
                  <c:v>H21</c:v>
                </c:pt>
                <c:pt idx="11">
                  <c:v>H22</c:v>
                </c:pt>
                <c:pt idx="12">
                  <c:v>H23</c:v>
                </c:pt>
                <c:pt idx="13">
                  <c:v>H24</c:v>
                </c:pt>
                <c:pt idx="14">
                  <c:v>H25</c:v>
                </c:pt>
                <c:pt idx="15">
                  <c:v>H26</c:v>
                </c:pt>
                <c:pt idx="16">
                  <c:v>H27</c:v>
                </c:pt>
                <c:pt idx="17">
                  <c:v>H28</c:v>
                </c:pt>
                <c:pt idx="18">
                  <c:v>H29</c:v>
                </c:pt>
                <c:pt idx="19">
                  <c:v>H30</c:v>
                </c:pt>
                <c:pt idx="20">
                  <c:v>R01</c:v>
                </c:pt>
                <c:pt idx="21">
                  <c:v>R02</c:v>
                </c:pt>
              </c:strCache>
            </c:strRef>
          </c:cat>
          <c:val>
            <c:numRef>
              <c:f>'Sheet1 (3)'!$C$33:$X$33</c:f>
              <c:numCache>
                <c:formatCode>General</c:formatCode>
                <c:ptCount val="22"/>
                <c:pt idx="0">
                  <c:v>80.8</c:v>
                </c:pt>
                <c:pt idx="1">
                  <c:v>85</c:v>
                </c:pt>
                <c:pt idx="2">
                  <c:v>91</c:v>
                </c:pt>
                <c:pt idx="3">
                  <c:v>93.8</c:v>
                </c:pt>
                <c:pt idx="4">
                  <c:v>94.9</c:v>
                </c:pt>
                <c:pt idx="5">
                  <c:v>94.2</c:v>
                </c:pt>
                <c:pt idx="6">
                  <c:v>95.5</c:v>
                </c:pt>
                <c:pt idx="7">
                  <c:v>96.8</c:v>
                </c:pt>
                <c:pt idx="8">
                  <c:v>98.1</c:v>
                </c:pt>
                <c:pt idx="9">
                  <c:v>98.6</c:v>
                </c:pt>
                <c:pt idx="10">
                  <c:v>98.8</c:v>
                </c:pt>
                <c:pt idx="11">
                  <c:v>99.2</c:v>
                </c:pt>
                <c:pt idx="12">
                  <c:v>99.5</c:v>
                </c:pt>
                <c:pt idx="13">
                  <c:v>99.7</c:v>
                </c:pt>
                <c:pt idx="14">
                  <c:v>99.8</c:v>
                </c:pt>
                <c:pt idx="15">
                  <c:v>99.9</c:v>
                </c:pt>
                <c:pt idx="16">
                  <c:v>99.9</c:v>
                </c:pt>
                <c:pt idx="17">
                  <c:v>99.9</c:v>
                </c:pt>
                <c:pt idx="18">
                  <c:v>99.9</c:v>
                </c:pt>
                <c:pt idx="19">
                  <c:v>99.9</c:v>
                </c:pt>
                <c:pt idx="20">
                  <c:v>99.9</c:v>
                </c:pt>
                <c:pt idx="21">
                  <c:v>99.9</c:v>
                </c:pt>
              </c:numCache>
            </c:numRef>
          </c:val>
          <c:smooth val="0"/>
          <c:extLst>
            <c:ext xmlns:c16="http://schemas.microsoft.com/office/drawing/2014/chart" uri="{C3380CC4-5D6E-409C-BE32-E72D297353CC}">
              <c16:uniqueId val="{00000004-C86D-4D6E-9447-02BE8568226E}"/>
            </c:ext>
          </c:extLst>
        </c:ser>
        <c:dLbls>
          <c:showLegendKey val="0"/>
          <c:showVal val="0"/>
          <c:showCatName val="0"/>
          <c:showSerName val="0"/>
          <c:showPercent val="0"/>
          <c:showBubbleSize val="0"/>
        </c:dLbls>
        <c:smooth val="0"/>
        <c:axId val="422263688"/>
        <c:axId val="422264016"/>
      </c:lineChart>
      <c:catAx>
        <c:axId val="4222636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422264016"/>
        <c:crosses val="autoZero"/>
        <c:auto val="1"/>
        <c:lblAlgn val="ctr"/>
        <c:lblOffset val="100"/>
        <c:noMultiLvlLbl val="0"/>
      </c:catAx>
      <c:valAx>
        <c:axId val="422264016"/>
        <c:scaling>
          <c:orientation val="minMax"/>
          <c:max val="100"/>
          <c:min val="5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ltLang="en-US" sz="1400"/>
                  <a:t>（％）</a:t>
                </a:r>
              </a:p>
            </c:rich>
          </c:tx>
          <c:layout>
            <c:manualLayout>
              <c:xMode val="edge"/>
              <c:yMode val="edge"/>
              <c:x val="1.3745704467353952E-2"/>
              <c:y val="3.2798751507412925E-2"/>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ja-JP"/>
          </a:p>
        </c:txPr>
        <c:crossAx val="422263688"/>
        <c:crosses val="autoZero"/>
        <c:crossBetween val="between"/>
        <c:majorUnit val="10"/>
      </c:valAx>
      <c:spPr>
        <a:noFill/>
        <a:ln>
          <a:noFill/>
        </a:ln>
        <a:effectLst/>
      </c:spPr>
    </c:plotArea>
    <c:legend>
      <c:legendPos val="b"/>
      <c:layout>
        <c:manualLayout>
          <c:xMode val="edge"/>
          <c:yMode val="edge"/>
          <c:x val="0.58179426708363524"/>
          <c:y val="0.42249731043751332"/>
          <c:w val="0.41820567629939115"/>
          <c:h val="0.373488342994904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solidFill>
              <a:latin typeface="UD デジタル 教科書体 N-B" panose="02020700000000000000" pitchFamily="17" charset="-128"/>
              <a:ea typeface="UD デジタル 教科書体 N-B" panose="02020700000000000000" pitchFamily="17" charset="-128"/>
              <a:cs typeface="+mn-cs"/>
            </a:defRPr>
          </a:pPr>
          <a:endParaRPr lang="ja-JP"/>
        </a:p>
      </c:txPr>
    </c:legend>
    <c:plotVisOnly val="1"/>
    <c:dispBlanksAs val="gap"/>
    <c:showDLblsOverMax val="0"/>
  </c:chart>
  <c:spPr>
    <a:solidFill>
      <a:schemeClr val="bg1"/>
    </a:solid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055364544512396E-2"/>
          <c:y val="9.920562294706177E-2"/>
          <c:w val="0.93590561054446275"/>
          <c:h val="0.77174036403478186"/>
        </c:manualLayout>
      </c:layout>
      <c:lineChart>
        <c:grouping val="standard"/>
        <c:varyColors val="0"/>
        <c:ser>
          <c:idx val="0"/>
          <c:order val="0"/>
          <c:tx>
            <c:strRef>
              <c:f>経年!$A$2</c:f>
              <c:strCache>
                <c:ptCount val="1"/>
                <c:pt idx="0">
                  <c:v>神崎川平均</c:v>
                </c:pt>
              </c:strCache>
            </c:strRef>
          </c:tx>
          <c:spPr>
            <a:ln w="28575" cap="rnd">
              <a:solidFill>
                <a:srgbClr val="0070C0"/>
              </a:solidFill>
              <a:round/>
            </a:ln>
            <a:effectLst/>
          </c:spPr>
          <c:marker>
            <c:symbol val="none"/>
          </c:marker>
          <c:cat>
            <c:strRef>
              <c:f>経年!$B$1:$AY$1</c:f>
              <c:strCache>
                <c:ptCount val="50"/>
                <c:pt idx="0">
                  <c:v>S47</c:v>
                </c:pt>
                <c:pt idx="1">
                  <c:v>48</c:v>
                </c:pt>
                <c:pt idx="2">
                  <c:v>49</c:v>
                </c:pt>
                <c:pt idx="3">
                  <c:v>50</c:v>
                </c:pt>
                <c:pt idx="4">
                  <c:v>51</c:v>
                </c:pt>
                <c:pt idx="5">
                  <c:v>52</c:v>
                </c:pt>
                <c:pt idx="6">
                  <c:v>53</c:v>
                </c:pt>
                <c:pt idx="7">
                  <c:v>54</c:v>
                </c:pt>
                <c:pt idx="8">
                  <c:v>55</c:v>
                </c:pt>
                <c:pt idx="9">
                  <c:v>56</c:v>
                </c:pt>
                <c:pt idx="10">
                  <c:v>57</c:v>
                </c:pt>
                <c:pt idx="11">
                  <c:v>58</c:v>
                </c:pt>
                <c:pt idx="12">
                  <c:v>59</c:v>
                </c:pt>
                <c:pt idx="13">
                  <c:v>60</c:v>
                </c:pt>
                <c:pt idx="14">
                  <c:v>61</c:v>
                </c:pt>
                <c:pt idx="15">
                  <c:v>62</c:v>
                </c:pt>
                <c:pt idx="16">
                  <c:v>63</c:v>
                </c:pt>
                <c:pt idx="17">
                  <c:v>H1</c:v>
                </c:pt>
                <c:pt idx="18">
                  <c:v>2</c:v>
                </c:pt>
                <c:pt idx="19">
                  <c:v>3</c:v>
                </c:pt>
                <c:pt idx="20">
                  <c:v>4</c:v>
                </c:pt>
                <c:pt idx="21">
                  <c:v>5</c:v>
                </c:pt>
                <c:pt idx="22">
                  <c:v>6</c:v>
                </c:pt>
                <c:pt idx="23">
                  <c:v>7</c:v>
                </c:pt>
                <c:pt idx="24">
                  <c:v>8</c:v>
                </c:pt>
                <c:pt idx="25">
                  <c:v>9</c:v>
                </c:pt>
                <c:pt idx="26">
                  <c:v>10</c:v>
                </c:pt>
                <c:pt idx="27">
                  <c:v>11</c:v>
                </c:pt>
                <c:pt idx="28">
                  <c:v>12</c:v>
                </c:pt>
                <c:pt idx="29">
                  <c:v>13</c:v>
                </c:pt>
                <c:pt idx="30">
                  <c:v>14</c:v>
                </c:pt>
                <c:pt idx="31">
                  <c:v>15</c:v>
                </c:pt>
                <c:pt idx="32">
                  <c:v>16</c:v>
                </c:pt>
                <c:pt idx="33">
                  <c:v>17</c:v>
                </c:pt>
                <c:pt idx="34">
                  <c:v>18</c:v>
                </c:pt>
                <c:pt idx="35">
                  <c:v>19</c:v>
                </c:pt>
                <c:pt idx="36">
                  <c:v>20</c:v>
                </c:pt>
                <c:pt idx="37">
                  <c:v>21</c:v>
                </c:pt>
                <c:pt idx="38">
                  <c:v>22</c:v>
                </c:pt>
                <c:pt idx="39">
                  <c:v>23</c:v>
                </c:pt>
                <c:pt idx="40">
                  <c:v>24</c:v>
                </c:pt>
                <c:pt idx="41">
                  <c:v>25</c:v>
                </c:pt>
                <c:pt idx="42">
                  <c:v>26</c:v>
                </c:pt>
                <c:pt idx="43">
                  <c:v>27</c:v>
                </c:pt>
                <c:pt idx="44">
                  <c:v>28</c:v>
                </c:pt>
                <c:pt idx="45">
                  <c:v>29</c:v>
                </c:pt>
                <c:pt idx="46">
                  <c:v>30</c:v>
                </c:pt>
                <c:pt idx="47">
                  <c:v>R1</c:v>
                </c:pt>
                <c:pt idx="48">
                  <c:v>2</c:v>
                </c:pt>
                <c:pt idx="49">
                  <c:v>3</c:v>
                </c:pt>
              </c:strCache>
            </c:strRef>
          </c:cat>
          <c:val>
            <c:numRef>
              <c:f>経年!$B$2:$AY$2</c:f>
              <c:numCache>
                <c:formatCode>0.0_ </c:formatCode>
                <c:ptCount val="50"/>
                <c:pt idx="0">
                  <c:v>14.9</c:v>
                </c:pt>
                <c:pt idx="1">
                  <c:v>14.9</c:v>
                </c:pt>
                <c:pt idx="2">
                  <c:v>9.1999999999999993</c:v>
                </c:pt>
                <c:pt idx="3">
                  <c:v>6.6</c:v>
                </c:pt>
                <c:pt idx="4">
                  <c:v>6.8</c:v>
                </c:pt>
                <c:pt idx="5">
                  <c:v>7</c:v>
                </c:pt>
                <c:pt idx="6">
                  <c:v>8</c:v>
                </c:pt>
                <c:pt idx="7">
                  <c:v>6.7</c:v>
                </c:pt>
                <c:pt idx="8">
                  <c:v>5.6</c:v>
                </c:pt>
                <c:pt idx="9">
                  <c:v>6</c:v>
                </c:pt>
                <c:pt idx="10">
                  <c:v>5.2</c:v>
                </c:pt>
                <c:pt idx="11">
                  <c:v>5.2</c:v>
                </c:pt>
                <c:pt idx="12">
                  <c:v>6</c:v>
                </c:pt>
                <c:pt idx="13">
                  <c:v>5.2</c:v>
                </c:pt>
                <c:pt idx="14">
                  <c:v>5.2</c:v>
                </c:pt>
                <c:pt idx="15">
                  <c:v>5</c:v>
                </c:pt>
                <c:pt idx="16">
                  <c:v>4.2</c:v>
                </c:pt>
                <c:pt idx="17">
                  <c:v>4.5</c:v>
                </c:pt>
                <c:pt idx="18">
                  <c:v>4.0999999999999996</c:v>
                </c:pt>
                <c:pt idx="19">
                  <c:v>3.8</c:v>
                </c:pt>
                <c:pt idx="20">
                  <c:v>3.1</c:v>
                </c:pt>
                <c:pt idx="21">
                  <c:v>3.6</c:v>
                </c:pt>
                <c:pt idx="22">
                  <c:v>4.4000000000000004</c:v>
                </c:pt>
                <c:pt idx="23">
                  <c:v>4.2</c:v>
                </c:pt>
                <c:pt idx="24">
                  <c:v>3.1</c:v>
                </c:pt>
                <c:pt idx="25">
                  <c:v>3.4</c:v>
                </c:pt>
                <c:pt idx="26">
                  <c:v>2.6</c:v>
                </c:pt>
                <c:pt idx="27">
                  <c:v>3.1</c:v>
                </c:pt>
                <c:pt idx="28">
                  <c:v>3.3</c:v>
                </c:pt>
                <c:pt idx="29">
                  <c:v>3.5</c:v>
                </c:pt>
                <c:pt idx="30">
                  <c:v>3.1</c:v>
                </c:pt>
                <c:pt idx="31">
                  <c:v>2.6</c:v>
                </c:pt>
                <c:pt idx="32">
                  <c:v>1.7</c:v>
                </c:pt>
                <c:pt idx="33">
                  <c:v>2.5</c:v>
                </c:pt>
                <c:pt idx="34">
                  <c:v>2.2000000000000002</c:v>
                </c:pt>
                <c:pt idx="35">
                  <c:v>1.9</c:v>
                </c:pt>
                <c:pt idx="36">
                  <c:v>1.6</c:v>
                </c:pt>
                <c:pt idx="37">
                  <c:v>2.2000000000000002</c:v>
                </c:pt>
                <c:pt idx="38">
                  <c:v>1.6</c:v>
                </c:pt>
                <c:pt idx="39">
                  <c:v>1.7</c:v>
                </c:pt>
                <c:pt idx="40">
                  <c:v>1.9</c:v>
                </c:pt>
                <c:pt idx="41" formatCode="General">
                  <c:v>1.6</c:v>
                </c:pt>
                <c:pt idx="42" formatCode="General">
                  <c:v>1.3</c:v>
                </c:pt>
                <c:pt idx="43" formatCode="General">
                  <c:v>1.4</c:v>
                </c:pt>
                <c:pt idx="44" formatCode="General">
                  <c:v>1.4</c:v>
                </c:pt>
                <c:pt idx="45" formatCode="General">
                  <c:v>2</c:v>
                </c:pt>
                <c:pt idx="46" formatCode="General">
                  <c:v>1.9</c:v>
                </c:pt>
                <c:pt idx="47" formatCode="General">
                  <c:v>1.7</c:v>
                </c:pt>
                <c:pt idx="48" formatCode="General">
                  <c:v>1.6</c:v>
                </c:pt>
                <c:pt idx="49" formatCode="General">
                  <c:v>1.9</c:v>
                </c:pt>
              </c:numCache>
            </c:numRef>
          </c:val>
          <c:smooth val="0"/>
          <c:extLst>
            <c:ext xmlns:c16="http://schemas.microsoft.com/office/drawing/2014/chart" uri="{C3380CC4-5D6E-409C-BE32-E72D297353CC}">
              <c16:uniqueId val="{00000000-B2CE-4A7A-B3E6-F0BFAE57E6C6}"/>
            </c:ext>
          </c:extLst>
        </c:ser>
        <c:ser>
          <c:idx val="1"/>
          <c:order val="1"/>
          <c:tx>
            <c:strRef>
              <c:f>経年!$A$3</c:f>
              <c:strCache>
                <c:ptCount val="1"/>
                <c:pt idx="0">
                  <c:v>淀川平均</c:v>
                </c:pt>
              </c:strCache>
            </c:strRef>
          </c:tx>
          <c:spPr>
            <a:ln w="28575" cap="rnd">
              <a:solidFill>
                <a:srgbClr val="FFC000"/>
              </a:solidFill>
              <a:round/>
            </a:ln>
            <a:effectLst/>
          </c:spPr>
          <c:marker>
            <c:symbol val="none"/>
          </c:marker>
          <c:cat>
            <c:strRef>
              <c:f>経年!$B$1:$AY$1</c:f>
              <c:strCache>
                <c:ptCount val="50"/>
                <c:pt idx="0">
                  <c:v>S47</c:v>
                </c:pt>
                <c:pt idx="1">
                  <c:v>48</c:v>
                </c:pt>
                <c:pt idx="2">
                  <c:v>49</c:v>
                </c:pt>
                <c:pt idx="3">
                  <c:v>50</c:v>
                </c:pt>
                <c:pt idx="4">
                  <c:v>51</c:v>
                </c:pt>
                <c:pt idx="5">
                  <c:v>52</c:v>
                </c:pt>
                <c:pt idx="6">
                  <c:v>53</c:v>
                </c:pt>
                <c:pt idx="7">
                  <c:v>54</c:v>
                </c:pt>
                <c:pt idx="8">
                  <c:v>55</c:v>
                </c:pt>
                <c:pt idx="9">
                  <c:v>56</c:v>
                </c:pt>
                <c:pt idx="10">
                  <c:v>57</c:v>
                </c:pt>
                <c:pt idx="11">
                  <c:v>58</c:v>
                </c:pt>
                <c:pt idx="12">
                  <c:v>59</c:v>
                </c:pt>
                <c:pt idx="13">
                  <c:v>60</c:v>
                </c:pt>
                <c:pt idx="14">
                  <c:v>61</c:v>
                </c:pt>
                <c:pt idx="15">
                  <c:v>62</c:v>
                </c:pt>
                <c:pt idx="16">
                  <c:v>63</c:v>
                </c:pt>
                <c:pt idx="17">
                  <c:v>H1</c:v>
                </c:pt>
                <c:pt idx="18">
                  <c:v>2</c:v>
                </c:pt>
                <c:pt idx="19">
                  <c:v>3</c:v>
                </c:pt>
                <c:pt idx="20">
                  <c:v>4</c:v>
                </c:pt>
                <c:pt idx="21">
                  <c:v>5</c:v>
                </c:pt>
                <c:pt idx="22">
                  <c:v>6</c:v>
                </c:pt>
                <c:pt idx="23">
                  <c:v>7</c:v>
                </c:pt>
                <c:pt idx="24">
                  <c:v>8</c:v>
                </c:pt>
                <c:pt idx="25">
                  <c:v>9</c:v>
                </c:pt>
                <c:pt idx="26">
                  <c:v>10</c:v>
                </c:pt>
                <c:pt idx="27">
                  <c:v>11</c:v>
                </c:pt>
                <c:pt idx="28">
                  <c:v>12</c:v>
                </c:pt>
                <c:pt idx="29">
                  <c:v>13</c:v>
                </c:pt>
                <c:pt idx="30">
                  <c:v>14</c:v>
                </c:pt>
                <c:pt idx="31">
                  <c:v>15</c:v>
                </c:pt>
                <c:pt idx="32">
                  <c:v>16</c:v>
                </c:pt>
                <c:pt idx="33">
                  <c:v>17</c:v>
                </c:pt>
                <c:pt idx="34">
                  <c:v>18</c:v>
                </c:pt>
                <c:pt idx="35">
                  <c:v>19</c:v>
                </c:pt>
                <c:pt idx="36">
                  <c:v>20</c:v>
                </c:pt>
                <c:pt idx="37">
                  <c:v>21</c:v>
                </c:pt>
                <c:pt idx="38">
                  <c:v>22</c:v>
                </c:pt>
                <c:pt idx="39">
                  <c:v>23</c:v>
                </c:pt>
                <c:pt idx="40">
                  <c:v>24</c:v>
                </c:pt>
                <c:pt idx="41">
                  <c:v>25</c:v>
                </c:pt>
                <c:pt idx="42">
                  <c:v>26</c:v>
                </c:pt>
                <c:pt idx="43">
                  <c:v>27</c:v>
                </c:pt>
                <c:pt idx="44">
                  <c:v>28</c:v>
                </c:pt>
                <c:pt idx="45">
                  <c:v>29</c:v>
                </c:pt>
                <c:pt idx="46">
                  <c:v>30</c:v>
                </c:pt>
                <c:pt idx="47">
                  <c:v>R1</c:v>
                </c:pt>
                <c:pt idx="48">
                  <c:v>2</c:v>
                </c:pt>
                <c:pt idx="49">
                  <c:v>3</c:v>
                </c:pt>
              </c:strCache>
            </c:strRef>
          </c:cat>
          <c:val>
            <c:numRef>
              <c:f>経年!$B$3:$AY$3</c:f>
              <c:numCache>
                <c:formatCode>0.0_ </c:formatCode>
                <c:ptCount val="50"/>
                <c:pt idx="0">
                  <c:v>2.8</c:v>
                </c:pt>
                <c:pt idx="1">
                  <c:v>4.4000000000000004</c:v>
                </c:pt>
                <c:pt idx="2">
                  <c:v>3.1</c:v>
                </c:pt>
                <c:pt idx="3">
                  <c:v>3.2</c:v>
                </c:pt>
                <c:pt idx="4">
                  <c:v>3.1</c:v>
                </c:pt>
                <c:pt idx="5">
                  <c:v>4.0999999999999996</c:v>
                </c:pt>
                <c:pt idx="6">
                  <c:v>6</c:v>
                </c:pt>
                <c:pt idx="7">
                  <c:v>2.7</c:v>
                </c:pt>
                <c:pt idx="8">
                  <c:v>2.8</c:v>
                </c:pt>
                <c:pt idx="9">
                  <c:v>3.2</c:v>
                </c:pt>
                <c:pt idx="10">
                  <c:v>3.8</c:v>
                </c:pt>
                <c:pt idx="11">
                  <c:v>4</c:v>
                </c:pt>
                <c:pt idx="12">
                  <c:v>4</c:v>
                </c:pt>
                <c:pt idx="13">
                  <c:v>5.2</c:v>
                </c:pt>
                <c:pt idx="14">
                  <c:v>5.5</c:v>
                </c:pt>
                <c:pt idx="15">
                  <c:v>5.0999999999999996</c:v>
                </c:pt>
                <c:pt idx="16">
                  <c:v>3.8</c:v>
                </c:pt>
                <c:pt idx="17">
                  <c:v>2.9</c:v>
                </c:pt>
                <c:pt idx="18">
                  <c:v>3.1</c:v>
                </c:pt>
                <c:pt idx="19">
                  <c:v>2.2000000000000002</c:v>
                </c:pt>
                <c:pt idx="20">
                  <c:v>2.5</c:v>
                </c:pt>
                <c:pt idx="21">
                  <c:v>2.6</c:v>
                </c:pt>
                <c:pt idx="22">
                  <c:v>4</c:v>
                </c:pt>
                <c:pt idx="23">
                  <c:v>2.4</c:v>
                </c:pt>
                <c:pt idx="24">
                  <c:v>2.4</c:v>
                </c:pt>
                <c:pt idx="25">
                  <c:v>2.2000000000000002</c:v>
                </c:pt>
                <c:pt idx="26">
                  <c:v>2.4</c:v>
                </c:pt>
                <c:pt idx="27">
                  <c:v>2.2999999999999998</c:v>
                </c:pt>
                <c:pt idx="28">
                  <c:v>2.6</c:v>
                </c:pt>
                <c:pt idx="29">
                  <c:v>2.2000000000000002</c:v>
                </c:pt>
                <c:pt idx="30">
                  <c:v>3.3</c:v>
                </c:pt>
                <c:pt idx="31">
                  <c:v>2.1</c:v>
                </c:pt>
                <c:pt idx="32">
                  <c:v>1.6</c:v>
                </c:pt>
                <c:pt idx="33">
                  <c:v>2.4</c:v>
                </c:pt>
                <c:pt idx="34">
                  <c:v>2</c:v>
                </c:pt>
                <c:pt idx="35">
                  <c:v>2.7</c:v>
                </c:pt>
                <c:pt idx="36">
                  <c:v>2.2000000000000002</c:v>
                </c:pt>
                <c:pt idx="37">
                  <c:v>2.1</c:v>
                </c:pt>
                <c:pt idx="38">
                  <c:v>1.4</c:v>
                </c:pt>
                <c:pt idx="39">
                  <c:v>1.3</c:v>
                </c:pt>
                <c:pt idx="40">
                  <c:v>1.8</c:v>
                </c:pt>
                <c:pt idx="41" formatCode="General">
                  <c:v>2.7</c:v>
                </c:pt>
                <c:pt idx="42" formatCode="General">
                  <c:v>2.6</c:v>
                </c:pt>
                <c:pt idx="43" formatCode="General">
                  <c:v>1.9</c:v>
                </c:pt>
                <c:pt idx="44" formatCode="General">
                  <c:v>1.8</c:v>
                </c:pt>
                <c:pt idx="45" formatCode="General">
                  <c:v>1.9</c:v>
                </c:pt>
                <c:pt idx="46" formatCode="General">
                  <c:v>2.2999999999999998</c:v>
                </c:pt>
                <c:pt idx="47" formatCode="General">
                  <c:v>2</c:v>
                </c:pt>
                <c:pt idx="48" formatCode="General">
                  <c:v>2.2000000000000002</c:v>
                </c:pt>
                <c:pt idx="49" formatCode="General">
                  <c:v>2.1</c:v>
                </c:pt>
              </c:numCache>
            </c:numRef>
          </c:val>
          <c:smooth val="0"/>
          <c:extLst>
            <c:ext xmlns:c16="http://schemas.microsoft.com/office/drawing/2014/chart" uri="{C3380CC4-5D6E-409C-BE32-E72D297353CC}">
              <c16:uniqueId val="{00000001-B2CE-4A7A-B3E6-F0BFAE57E6C6}"/>
            </c:ext>
          </c:extLst>
        </c:ser>
        <c:ser>
          <c:idx val="2"/>
          <c:order val="2"/>
          <c:tx>
            <c:strRef>
              <c:f>経年!$A$4</c:f>
              <c:strCache>
                <c:ptCount val="1"/>
                <c:pt idx="0">
                  <c:v>大和川平均</c:v>
                </c:pt>
              </c:strCache>
            </c:strRef>
          </c:tx>
          <c:spPr>
            <a:ln w="28575" cap="rnd">
              <a:solidFill>
                <a:srgbClr val="FF0000"/>
              </a:solidFill>
              <a:round/>
            </a:ln>
            <a:effectLst/>
          </c:spPr>
          <c:marker>
            <c:symbol val="none"/>
          </c:marker>
          <c:cat>
            <c:strRef>
              <c:f>経年!$B$1:$AY$1</c:f>
              <c:strCache>
                <c:ptCount val="50"/>
                <c:pt idx="0">
                  <c:v>S47</c:v>
                </c:pt>
                <c:pt idx="1">
                  <c:v>48</c:v>
                </c:pt>
                <c:pt idx="2">
                  <c:v>49</c:v>
                </c:pt>
                <c:pt idx="3">
                  <c:v>50</c:v>
                </c:pt>
                <c:pt idx="4">
                  <c:v>51</c:v>
                </c:pt>
                <c:pt idx="5">
                  <c:v>52</c:v>
                </c:pt>
                <c:pt idx="6">
                  <c:v>53</c:v>
                </c:pt>
                <c:pt idx="7">
                  <c:v>54</c:v>
                </c:pt>
                <c:pt idx="8">
                  <c:v>55</c:v>
                </c:pt>
                <c:pt idx="9">
                  <c:v>56</c:v>
                </c:pt>
                <c:pt idx="10">
                  <c:v>57</c:v>
                </c:pt>
                <c:pt idx="11">
                  <c:v>58</c:v>
                </c:pt>
                <c:pt idx="12">
                  <c:v>59</c:v>
                </c:pt>
                <c:pt idx="13">
                  <c:v>60</c:v>
                </c:pt>
                <c:pt idx="14">
                  <c:v>61</c:v>
                </c:pt>
                <c:pt idx="15">
                  <c:v>62</c:v>
                </c:pt>
                <c:pt idx="16">
                  <c:v>63</c:v>
                </c:pt>
                <c:pt idx="17">
                  <c:v>H1</c:v>
                </c:pt>
                <c:pt idx="18">
                  <c:v>2</c:v>
                </c:pt>
                <c:pt idx="19">
                  <c:v>3</c:v>
                </c:pt>
                <c:pt idx="20">
                  <c:v>4</c:v>
                </c:pt>
                <c:pt idx="21">
                  <c:v>5</c:v>
                </c:pt>
                <c:pt idx="22">
                  <c:v>6</c:v>
                </c:pt>
                <c:pt idx="23">
                  <c:v>7</c:v>
                </c:pt>
                <c:pt idx="24">
                  <c:v>8</c:v>
                </c:pt>
                <c:pt idx="25">
                  <c:v>9</c:v>
                </c:pt>
                <c:pt idx="26">
                  <c:v>10</c:v>
                </c:pt>
                <c:pt idx="27">
                  <c:v>11</c:v>
                </c:pt>
                <c:pt idx="28">
                  <c:v>12</c:v>
                </c:pt>
                <c:pt idx="29">
                  <c:v>13</c:v>
                </c:pt>
                <c:pt idx="30">
                  <c:v>14</c:v>
                </c:pt>
                <c:pt idx="31">
                  <c:v>15</c:v>
                </c:pt>
                <c:pt idx="32">
                  <c:v>16</c:v>
                </c:pt>
                <c:pt idx="33">
                  <c:v>17</c:v>
                </c:pt>
                <c:pt idx="34">
                  <c:v>18</c:v>
                </c:pt>
                <c:pt idx="35">
                  <c:v>19</c:v>
                </c:pt>
                <c:pt idx="36">
                  <c:v>20</c:v>
                </c:pt>
                <c:pt idx="37">
                  <c:v>21</c:v>
                </c:pt>
                <c:pt idx="38">
                  <c:v>22</c:v>
                </c:pt>
                <c:pt idx="39">
                  <c:v>23</c:v>
                </c:pt>
                <c:pt idx="40">
                  <c:v>24</c:v>
                </c:pt>
                <c:pt idx="41">
                  <c:v>25</c:v>
                </c:pt>
                <c:pt idx="42">
                  <c:v>26</c:v>
                </c:pt>
                <c:pt idx="43">
                  <c:v>27</c:v>
                </c:pt>
                <c:pt idx="44">
                  <c:v>28</c:v>
                </c:pt>
                <c:pt idx="45">
                  <c:v>29</c:v>
                </c:pt>
                <c:pt idx="46">
                  <c:v>30</c:v>
                </c:pt>
                <c:pt idx="47">
                  <c:v>R1</c:v>
                </c:pt>
                <c:pt idx="48">
                  <c:v>2</c:v>
                </c:pt>
                <c:pt idx="49">
                  <c:v>3</c:v>
                </c:pt>
              </c:strCache>
            </c:strRef>
          </c:cat>
          <c:val>
            <c:numRef>
              <c:f>経年!$B$4:$AY$4</c:f>
              <c:numCache>
                <c:formatCode>0.0_ </c:formatCode>
                <c:ptCount val="50"/>
                <c:pt idx="0">
                  <c:v>15</c:v>
                </c:pt>
                <c:pt idx="1">
                  <c:v>16.5</c:v>
                </c:pt>
                <c:pt idx="2">
                  <c:v>12</c:v>
                </c:pt>
                <c:pt idx="3">
                  <c:v>12</c:v>
                </c:pt>
                <c:pt idx="4">
                  <c:v>16.5</c:v>
                </c:pt>
                <c:pt idx="5">
                  <c:v>21</c:v>
                </c:pt>
                <c:pt idx="6">
                  <c:v>20.5</c:v>
                </c:pt>
                <c:pt idx="7">
                  <c:v>21</c:v>
                </c:pt>
                <c:pt idx="8">
                  <c:v>17</c:v>
                </c:pt>
                <c:pt idx="9">
                  <c:v>16</c:v>
                </c:pt>
                <c:pt idx="10">
                  <c:v>19.5</c:v>
                </c:pt>
                <c:pt idx="11">
                  <c:v>18</c:v>
                </c:pt>
                <c:pt idx="12">
                  <c:v>20</c:v>
                </c:pt>
                <c:pt idx="13">
                  <c:v>15.5</c:v>
                </c:pt>
                <c:pt idx="14">
                  <c:v>17.5</c:v>
                </c:pt>
                <c:pt idx="15">
                  <c:v>18</c:v>
                </c:pt>
                <c:pt idx="16">
                  <c:v>8.3000000000000007</c:v>
                </c:pt>
                <c:pt idx="17">
                  <c:v>8</c:v>
                </c:pt>
                <c:pt idx="18">
                  <c:v>6.6</c:v>
                </c:pt>
                <c:pt idx="19">
                  <c:v>7.6</c:v>
                </c:pt>
                <c:pt idx="20">
                  <c:v>10.8</c:v>
                </c:pt>
                <c:pt idx="21">
                  <c:v>12</c:v>
                </c:pt>
                <c:pt idx="22">
                  <c:v>18.5</c:v>
                </c:pt>
                <c:pt idx="23">
                  <c:v>11.5</c:v>
                </c:pt>
                <c:pt idx="24">
                  <c:v>10</c:v>
                </c:pt>
                <c:pt idx="25">
                  <c:v>9.3000000000000007</c:v>
                </c:pt>
                <c:pt idx="26">
                  <c:v>6.8</c:v>
                </c:pt>
                <c:pt idx="27">
                  <c:v>6.9</c:v>
                </c:pt>
                <c:pt idx="28">
                  <c:v>5.4</c:v>
                </c:pt>
                <c:pt idx="29">
                  <c:v>5.6</c:v>
                </c:pt>
                <c:pt idx="30">
                  <c:v>5.7</c:v>
                </c:pt>
                <c:pt idx="31">
                  <c:v>5</c:v>
                </c:pt>
                <c:pt idx="32">
                  <c:v>4.3</c:v>
                </c:pt>
                <c:pt idx="33">
                  <c:v>4.5999999999999996</c:v>
                </c:pt>
                <c:pt idx="34">
                  <c:v>3.8</c:v>
                </c:pt>
                <c:pt idx="35">
                  <c:v>3.9</c:v>
                </c:pt>
                <c:pt idx="36">
                  <c:v>2.5</c:v>
                </c:pt>
                <c:pt idx="37">
                  <c:v>2.4</c:v>
                </c:pt>
                <c:pt idx="38">
                  <c:v>2.2000000000000002</c:v>
                </c:pt>
                <c:pt idx="39">
                  <c:v>1.8</c:v>
                </c:pt>
                <c:pt idx="40">
                  <c:v>2</c:v>
                </c:pt>
                <c:pt idx="41" formatCode="General">
                  <c:v>1.8</c:v>
                </c:pt>
                <c:pt idx="42" formatCode="General">
                  <c:v>1.6</c:v>
                </c:pt>
                <c:pt idx="43" formatCode="General">
                  <c:v>1.8</c:v>
                </c:pt>
                <c:pt idx="44" formatCode="General">
                  <c:v>1.9</c:v>
                </c:pt>
                <c:pt idx="45" formatCode="General">
                  <c:v>1.8</c:v>
                </c:pt>
                <c:pt idx="46" formatCode="General">
                  <c:v>1.8</c:v>
                </c:pt>
                <c:pt idx="47" formatCode="General">
                  <c:v>1.7</c:v>
                </c:pt>
                <c:pt idx="48" formatCode="General">
                  <c:v>1.7</c:v>
                </c:pt>
                <c:pt idx="49" formatCode="General">
                  <c:v>1.6</c:v>
                </c:pt>
              </c:numCache>
            </c:numRef>
          </c:val>
          <c:smooth val="0"/>
          <c:extLst>
            <c:ext xmlns:c16="http://schemas.microsoft.com/office/drawing/2014/chart" uri="{C3380CC4-5D6E-409C-BE32-E72D297353CC}">
              <c16:uniqueId val="{00000002-B2CE-4A7A-B3E6-F0BFAE57E6C6}"/>
            </c:ext>
          </c:extLst>
        </c:ser>
        <c:ser>
          <c:idx val="3"/>
          <c:order val="3"/>
          <c:tx>
            <c:strRef>
              <c:f>経年!$A$5</c:f>
              <c:strCache>
                <c:ptCount val="1"/>
                <c:pt idx="0">
                  <c:v>寝屋川水域平均（平野川・寝屋川等）</c:v>
                </c:pt>
              </c:strCache>
            </c:strRef>
          </c:tx>
          <c:spPr>
            <a:ln w="28575" cap="rnd">
              <a:solidFill>
                <a:schemeClr val="tx1"/>
              </a:solidFill>
              <a:round/>
            </a:ln>
            <a:effectLst/>
          </c:spPr>
          <c:marker>
            <c:symbol val="none"/>
          </c:marker>
          <c:cat>
            <c:strRef>
              <c:f>経年!$B$1:$AY$1</c:f>
              <c:strCache>
                <c:ptCount val="50"/>
                <c:pt idx="0">
                  <c:v>S47</c:v>
                </c:pt>
                <c:pt idx="1">
                  <c:v>48</c:v>
                </c:pt>
                <c:pt idx="2">
                  <c:v>49</c:v>
                </c:pt>
                <c:pt idx="3">
                  <c:v>50</c:v>
                </c:pt>
                <c:pt idx="4">
                  <c:v>51</c:v>
                </c:pt>
                <c:pt idx="5">
                  <c:v>52</c:v>
                </c:pt>
                <c:pt idx="6">
                  <c:v>53</c:v>
                </c:pt>
                <c:pt idx="7">
                  <c:v>54</c:v>
                </c:pt>
                <c:pt idx="8">
                  <c:v>55</c:v>
                </c:pt>
                <c:pt idx="9">
                  <c:v>56</c:v>
                </c:pt>
                <c:pt idx="10">
                  <c:v>57</c:v>
                </c:pt>
                <c:pt idx="11">
                  <c:v>58</c:v>
                </c:pt>
                <c:pt idx="12">
                  <c:v>59</c:v>
                </c:pt>
                <c:pt idx="13">
                  <c:v>60</c:v>
                </c:pt>
                <c:pt idx="14">
                  <c:v>61</c:v>
                </c:pt>
                <c:pt idx="15">
                  <c:v>62</c:v>
                </c:pt>
                <c:pt idx="16">
                  <c:v>63</c:v>
                </c:pt>
                <c:pt idx="17">
                  <c:v>H1</c:v>
                </c:pt>
                <c:pt idx="18">
                  <c:v>2</c:v>
                </c:pt>
                <c:pt idx="19">
                  <c:v>3</c:v>
                </c:pt>
                <c:pt idx="20">
                  <c:v>4</c:v>
                </c:pt>
                <c:pt idx="21">
                  <c:v>5</c:v>
                </c:pt>
                <c:pt idx="22">
                  <c:v>6</c:v>
                </c:pt>
                <c:pt idx="23">
                  <c:v>7</c:v>
                </c:pt>
                <c:pt idx="24">
                  <c:v>8</c:v>
                </c:pt>
                <c:pt idx="25">
                  <c:v>9</c:v>
                </c:pt>
                <c:pt idx="26">
                  <c:v>10</c:v>
                </c:pt>
                <c:pt idx="27">
                  <c:v>11</c:v>
                </c:pt>
                <c:pt idx="28">
                  <c:v>12</c:v>
                </c:pt>
                <c:pt idx="29">
                  <c:v>13</c:v>
                </c:pt>
                <c:pt idx="30">
                  <c:v>14</c:v>
                </c:pt>
                <c:pt idx="31">
                  <c:v>15</c:v>
                </c:pt>
                <c:pt idx="32">
                  <c:v>16</c:v>
                </c:pt>
                <c:pt idx="33">
                  <c:v>17</c:v>
                </c:pt>
                <c:pt idx="34">
                  <c:v>18</c:v>
                </c:pt>
                <c:pt idx="35">
                  <c:v>19</c:v>
                </c:pt>
                <c:pt idx="36">
                  <c:v>20</c:v>
                </c:pt>
                <c:pt idx="37">
                  <c:v>21</c:v>
                </c:pt>
                <c:pt idx="38">
                  <c:v>22</c:v>
                </c:pt>
                <c:pt idx="39">
                  <c:v>23</c:v>
                </c:pt>
                <c:pt idx="40">
                  <c:v>24</c:v>
                </c:pt>
                <c:pt idx="41">
                  <c:v>25</c:v>
                </c:pt>
                <c:pt idx="42">
                  <c:v>26</c:v>
                </c:pt>
                <c:pt idx="43">
                  <c:v>27</c:v>
                </c:pt>
                <c:pt idx="44">
                  <c:v>28</c:v>
                </c:pt>
                <c:pt idx="45">
                  <c:v>29</c:v>
                </c:pt>
                <c:pt idx="46">
                  <c:v>30</c:v>
                </c:pt>
                <c:pt idx="47">
                  <c:v>R1</c:v>
                </c:pt>
                <c:pt idx="48">
                  <c:v>2</c:v>
                </c:pt>
                <c:pt idx="49">
                  <c:v>3</c:v>
                </c:pt>
              </c:strCache>
            </c:strRef>
          </c:cat>
          <c:val>
            <c:numRef>
              <c:f>経年!$B$5:$AY$5</c:f>
              <c:numCache>
                <c:formatCode>0.0_ </c:formatCode>
                <c:ptCount val="50"/>
                <c:pt idx="0">
                  <c:v>46.2</c:v>
                </c:pt>
                <c:pt idx="1">
                  <c:v>54.9</c:v>
                </c:pt>
                <c:pt idx="2">
                  <c:v>46.2</c:v>
                </c:pt>
                <c:pt idx="3">
                  <c:v>44.6</c:v>
                </c:pt>
                <c:pt idx="4">
                  <c:v>28</c:v>
                </c:pt>
                <c:pt idx="5">
                  <c:v>23.1</c:v>
                </c:pt>
                <c:pt idx="6">
                  <c:v>24.2</c:v>
                </c:pt>
                <c:pt idx="7">
                  <c:v>24.2</c:v>
                </c:pt>
                <c:pt idx="8">
                  <c:v>25</c:v>
                </c:pt>
                <c:pt idx="9">
                  <c:v>24.8</c:v>
                </c:pt>
                <c:pt idx="10">
                  <c:v>18.600000000000001</c:v>
                </c:pt>
                <c:pt idx="11">
                  <c:v>18.600000000000001</c:v>
                </c:pt>
                <c:pt idx="12">
                  <c:v>19.7</c:v>
                </c:pt>
                <c:pt idx="13">
                  <c:v>15.4</c:v>
                </c:pt>
                <c:pt idx="14">
                  <c:v>16.899999999999999</c:v>
                </c:pt>
                <c:pt idx="15">
                  <c:v>14.4</c:v>
                </c:pt>
                <c:pt idx="16">
                  <c:v>15.2</c:v>
                </c:pt>
                <c:pt idx="17">
                  <c:v>14.3</c:v>
                </c:pt>
                <c:pt idx="18">
                  <c:v>12.5</c:v>
                </c:pt>
                <c:pt idx="19">
                  <c:v>13.3</c:v>
                </c:pt>
                <c:pt idx="20">
                  <c:v>12.8</c:v>
                </c:pt>
                <c:pt idx="21">
                  <c:v>14.4</c:v>
                </c:pt>
                <c:pt idx="22">
                  <c:v>15.4</c:v>
                </c:pt>
                <c:pt idx="23">
                  <c:v>14</c:v>
                </c:pt>
                <c:pt idx="24">
                  <c:v>14.4</c:v>
                </c:pt>
                <c:pt idx="25">
                  <c:v>11.2</c:v>
                </c:pt>
                <c:pt idx="26">
                  <c:v>8.6999999999999993</c:v>
                </c:pt>
                <c:pt idx="27">
                  <c:v>8.8000000000000007</c:v>
                </c:pt>
                <c:pt idx="28">
                  <c:v>8.9</c:v>
                </c:pt>
                <c:pt idx="29">
                  <c:v>8.6999999999999993</c:v>
                </c:pt>
                <c:pt idx="30">
                  <c:v>8.5</c:v>
                </c:pt>
                <c:pt idx="31">
                  <c:v>8.9</c:v>
                </c:pt>
                <c:pt idx="32">
                  <c:v>7.9</c:v>
                </c:pt>
                <c:pt idx="33">
                  <c:v>8.9</c:v>
                </c:pt>
                <c:pt idx="34">
                  <c:v>8.8000000000000007</c:v>
                </c:pt>
                <c:pt idx="35">
                  <c:v>7.1</c:v>
                </c:pt>
                <c:pt idx="36">
                  <c:v>5.4</c:v>
                </c:pt>
                <c:pt idx="37">
                  <c:v>5.0999999999999996</c:v>
                </c:pt>
                <c:pt idx="38">
                  <c:v>5</c:v>
                </c:pt>
                <c:pt idx="39">
                  <c:v>4.5</c:v>
                </c:pt>
                <c:pt idx="40">
                  <c:v>5.3</c:v>
                </c:pt>
                <c:pt idx="41" formatCode="General">
                  <c:v>3.9</c:v>
                </c:pt>
                <c:pt idx="42" formatCode="General">
                  <c:v>4.4000000000000004</c:v>
                </c:pt>
                <c:pt idx="43" formatCode="General">
                  <c:v>3.3</c:v>
                </c:pt>
                <c:pt idx="44" formatCode="General">
                  <c:v>2.7</c:v>
                </c:pt>
                <c:pt idx="45" formatCode="General">
                  <c:v>3.6</c:v>
                </c:pt>
                <c:pt idx="46" formatCode="General">
                  <c:v>3.6</c:v>
                </c:pt>
                <c:pt idx="47" formatCode="General">
                  <c:v>2.8</c:v>
                </c:pt>
                <c:pt idx="48" formatCode="General">
                  <c:v>2.2999999999999998</c:v>
                </c:pt>
                <c:pt idx="49" formatCode="General">
                  <c:v>3.2</c:v>
                </c:pt>
              </c:numCache>
            </c:numRef>
          </c:val>
          <c:smooth val="0"/>
          <c:extLst>
            <c:ext xmlns:c16="http://schemas.microsoft.com/office/drawing/2014/chart" uri="{C3380CC4-5D6E-409C-BE32-E72D297353CC}">
              <c16:uniqueId val="{00000003-B2CE-4A7A-B3E6-F0BFAE57E6C6}"/>
            </c:ext>
          </c:extLst>
        </c:ser>
        <c:ser>
          <c:idx val="4"/>
          <c:order val="4"/>
          <c:tx>
            <c:strRef>
              <c:f>経年!$A$6</c:f>
              <c:strCache>
                <c:ptCount val="1"/>
                <c:pt idx="0">
                  <c:v>市内河川水域平均</c:v>
                </c:pt>
              </c:strCache>
            </c:strRef>
          </c:tx>
          <c:spPr>
            <a:ln w="28575" cap="rnd">
              <a:solidFill>
                <a:srgbClr val="00B050"/>
              </a:solidFill>
              <a:round/>
            </a:ln>
            <a:effectLst/>
          </c:spPr>
          <c:marker>
            <c:symbol val="none"/>
          </c:marker>
          <c:cat>
            <c:strRef>
              <c:f>経年!$B$1:$AY$1</c:f>
              <c:strCache>
                <c:ptCount val="50"/>
                <c:pt idx="0">
                  <c:v>S47</c:v>
                </c:pt>
                <c:pt idx="1">
                  <c:v>48</c:v>
                </c:pt>
                <c:pt idx="2">
                  <c:v>49</c:v>
                </c:pt>
                <c:pt idx="3">
                  <c:v>50</c:v>
                </c:pt>
                <c:pt idx="4">
                  <c:v>51</c:v>
                </c:pt>
                <c:pt idx="5">
                  <c:v>52</c:v>
                </c:pt>
                <c:pt idx="6">
                  <c:v>53</c:v>
                </c:pt>
                <c:pt idx="7">
                  <c:v>54</c:v>
                </c:pt>
                <c:pt idx="8">
                  <c:v>55</c:v>
                </c:pt>
                <c:pt idx="9">
                  <c:v>56</c:v>
                </c:pt>
                <c:pt idx="10">
                  <c:v>57</c:v>
                </c:pt>
                <c:pt idx="11">
                  <c:v>58</c:v>
                </c:pt>
                <c:pt idx="12">
                  <c:v>59</c:v>
                </c:pt>
                <c:pt idx="13">
                  <c:v>60</c:v>
                </c:pt>
                <c:pt idx="14">
                  <c:v>61</c:v>
                </c:pt>
                <c:pt idx="15">
                  <c:v>62</c:v>
                </c:pt>
                <c:pt idx="16">
                  <c:v>63</c:v>
                </c:pt>
                <c:pt idx="17">
                  <c:v>H1</c:v>
                </c:pt>
                <c:pt idx="18">
                  <c:v>2</c:v>
                </c:pt>
                <c:pt idx="19">
                  <c:v>3</c:v>
                </c:pt>
                <c:pt idx="20">
                  <c:v>4</c:v>
                </c:pt>
                <c:pt idx="21">
                  <c:v>5</c:v>
                </c:pt>
                <c:pt idx="22">
                  <c:v>6</c:v>
                </c:pt>
                <c:pt idx="23">
                  <c:v>7</c:v>
                </c:pt>
                <c:pt idx="24">
                  <c:v>8</c:v>
                </c:pt>
                <c:pt idx="25">
                  <c:v>9</c:v>
                </c:pt>
                <c:pt idx="26">
                  <c:v>10</c:v>
                </c:pt>
                <c:pt idx="27">
                  <c:v>11</c:v>
                </c:pt>
                <c:pt idx="28">
                  <c:v>12</c:v>
                </c:pt>
                <c:pt idx="29">
                  <c:v>13</c:v>
                </c:pt>
                <c:pt idx="30">
                  <c:v>14</c:v>
                </c:pt>
                <c:pt idx="31">
                  <c:v>15</c:v>
                </c:pt>
                <c:pt idx="32">
                  <c:v>16</c:v>
                </c:pt>
                <c:pt idx="33">
                  <c:v>17</c:v>
                </c:pt>
                <c:pt idx="34">
                  <c:v>18</c:v>
                </c:pt>
                <c:pt idx="35">
                  <c:v>19</c:v>
                </c:pt>
                <c:pt idx="36">
                  <c:v>20</c:v>
                </c:pt>
                <c:pt idx="37">
                  <c:v>21</c:v>
                </c:pt>
                <c:pt idx="38">
                  <c:v>22</c:v>
                </c:pt>
                <c:pt idx="39">
                  <c:v>23</c:v>
                </c:pt>
                <c:pt idx="40">
                  <c:v>24</c:v>
                </c:pt>
                <c:pt idx="41">
                  <c:v>25</c:v>
                </c:pt>
                <c:pt idx="42">
                  <c:v>26</c:v>
                </c:pt>
                <c:pt idx="43">
                  <c:v>27</c:v>
                </c:pt>
                <c:pt idx="44">
                  <c:v>28</c:v>
                </c:pt>
                <c:pt idx="45">
                  <c:v>29</c:v>
                </c:pt>
                <c:pt idx="46">
                  <c:v>30</c:v>
                </c:pt>
                <c:pt idx="47">
                  <c:v>R1</c:v>
                </c:pt>
                <c:pt idx="48">
                  <c:v>2</c:v>
                </c:pt>
                <c:pt idx="49">
                  <c:v>3</c:v>
                </c:pt>
              </c:strCache>
            </c:strRef>
          </c:cat>
          <c:val>
            <c:numRef>
              <c:f>経年!$B$6:$AY$6</c:f>
              <c:numCache>
                <c:formatCode>0.0_ </c:formatCode>
                <c:ptCount val="50"/>
                <c:pt idx="0">
                  <c:v>10.1</c:v>
                </c:pt>
                <c:pt idx="1">
                  <c:v>9.1999999999999993</c:v>
                </c:pt>
                <c:pt idx="2">
                  <c:v>8.3000000000000007</c:v>
                </c:pt>
                <c:pt idx="3">
                  <c:v>7.4</c:v>
                </c:pt>
                <c:pt idx="4">
                  <c:v>5.6</c:v>
                </c:pt>
                <c:pt idx="5">
                  <c:v>4.5</c:v>
                </c:pt>
                <c:pt idx="6">
                  <c:v>5.2</c:v>
                </c:pt>
                <c:pt idx="7">
                  <c:v>4</c:v>
                </c:pt>
                <c:pt idx="8">
                  <c:v>4.0999999999999996</c:v>
                </c:pt>
                <c:pt idx="9">
                  <c:v>4.2</c:v>
                </c:pt>
                <c:pt idx="10">
                  <c:v>4.2</c:v>
                </c:pt>
                <c:pt idx="11">
                  <c:v>3.5</c:v>
                </c:pt>
                <c:pt idx="12">
                  <c:v>3.2</c:v>
                </c:pt>
                <c:pt idx="13">
                  <c:v>3.3</c:v>
                </c:pt>
                <c:pt idx="14">
                  <c:v>4.3</c:v>
                </c:pt>
                <c:pt idx="15">
                  <c:v>3.9</c:v>
                </c:pt>
                <c:pt idx="16">
                  <c:v>3.3</c:v>
                </c:pt>
                <c:pt idx="17">
                  <c:v>3.2</c:v>
                </c:pt>
                <c:pt idx="18">
                  <c:v>3</c:v>
                </c:pt>
                <c:pt idx="19">
                  <c:v>2.8</c:v>
                </c:pt>
                <c:pt idx="20">
                  <c:v>2.9</c:v>
                </c:pt>
                <c:pt idx="21">
                  <c:v>3.2</c:v>
                </c:pt>
                <c:pt idx="22">
                  <c:v>3.6</c:v>
                </c:pt>
                <c:pt idx="23">
                  <c:v>3</c:v>
                </c:pt>
                <c:pt idx="24">
                  <c:v>3.2</c:v>
                </c:pt>
                <c:pt idx="25">
                  <c:v>2.9</c:v>
                </c:pt>
                <c:pt idx="26">
                  <c:v>2.7</c:v>
                </c:pt>
                <c:pt idx="27">
                  <c:v>2.7</c:v>
                </c:pt>
                <c:pt idx="28">
                  <c:v>2.5</c:v>
                </c:pt>
                <c:pt idx="29">
                  <c:v>2.1</c:v>
                </c:pt>
                <c:pt idx="30">
                  <c:v>2.2999999999999998</c:v>
                </c:pt>
                <c:pt idx="31">
                  <c:v>2</c:v>
                </c:pt>
                <c:pt idx="32">
                  <c:v>1.9</c:v>
                </c:pt>
                <c:pt idx="33">
                  <c:v>2.7</c:v>
                </c:pt>
                <c:pt idx="34">
                  <c:v>2</c:v>
                </c:pt>
                <c:pt idx="35">
                  <c:v>1.9</c:v>
                </c:pt>
                <c:pt idx="36">
                  <c:v>1.5</c:v>
                </c:pt>
                <c:pt idx="37">
                  <c:v>1.5</c:v>
                </c:pt>
                <c:pt idx="38">
                  <c:v>1.4</c:v>
                </c:pt>
                <c:pt idx="39">
                  <c:v>1.4</c:v>
                </c:pt>
                <c:pt idx="40">
                  <c:v>1.5</c:v>
                </c:pt>
                <c:pt idx="41" formatCode="General">
                  <c:v>1.4</c:v>
                </c:pt>
                <c:pt idx="42" formatCode="General">
                  <c:v>1.2</c:v>
                </c:pt>
                <c:pt idx="43" formatCode="General">
                  <c:v>1.2</c:v>
                </c:pt>
                <c:pt idx="44" formatCode="General">
                  <c:v>1</c:v>
                </c:pt>
                <c:pt idx="45" formatCode="General">
                  <c:v>1.3</c:v>
                </c:pt>
                <c:pt idx="46" formatCode="General">
                  <c:v>1.3</c:v>
                </c:pt>
                <c:pt idx="47" formatCode="General">
                  <c:v>1.4</c:v>
                </c:pt>
                <c:pt idx="48" formatCode="General">
                  <c:v>1.2</c:v>
                </c:pt>
                <c:pt idx="49" formatCode="General">
                  <c:v>1.5</c:v>
                </c:pt>
              </c:numCache>
            </c:numRef>
          </c:val>
          <c:smooth val="0"/>
          <c:extLst>
            <c:ext xmlns:c16="http://schemas.microsoft.com/office/drawing/2014/chart" uri="{C3380CC4-5D6E-409C-BE32-E72D297353CC}">
              <c16:uniqueId val="{00000004-B2CE-4A7A-B3E6-F0BFAE57E6C6}"/>
            </c:ext>
          </c:extLst>
        </c:ser>
        <c:dLbls>
          <c:showLegendKey val="0"/>
          <c:showVal val="0"/>
          <c:showCatName val="0"/>
          <c:showSerName val="0"/>
          <c:showPercent val="0"/>
          <c:showBubbleSize val="0"/>
        </c:dLbls>
        <c:smooth val="0"/>
        <c:axId val="526057360"/>
        <c:axId val="526057752"/>
      </c:lineChart>
      <c:catAx>
        <c:axId val="5260573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crossAx val="526057752"/>
        <c:crosses val="autoZero"/>
        <c:auto val="1"/>
        <c:lblAlgn val="ctr"/>
        <c:lblOffset val="100"/>
        <c:noMultiLvlLbl val="0"/>
      </c:catAx>
      <c:valAx>
        <c:axId val="526057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50" b="0" i="0" u="none" strike="noStrike" kern="1200" baseline="0">
                    <a:solidFill>
                      <a:sysClr val="windowText" lastClr="000000"/>
                    </a:solidFill>
                    <a:latin typeface="+mn-lt"/>
                    <a:ea typeface="+mn-ea"/>
                    <a:cs typeface="+mn-cs"/>
                  </a:defRPr>
                </a:pPr>
                <a:r>
                  <a:rPr lang="ja-JP" altLang="en-US" sz="1050">
                    <a:solidFill>
                      <a:sysClr val="windowText" lastClr="000000"/>
                    </a:solidFill>
                  </a:rPr>
                  <a:t>（ｍｇ／Ｌ）</a:t>
                </a:r>
              </a:p>
            </c:rich>
          </c:tx>
          <c:layout>
            <c:manualLayout>
              <c:xMode val="edge"/>
              <c:yMode val="edge"/>
              <c:x val="4.1463417023050722E-3"/>
              <c:y val="2.2808663856856305E-2"/>
            </c:manualLayout>
          </c:layout>
          <c:overlay val="0"/>
          <c:spPr>
            <a:noFill/>
            <a:ln>
              <a:noFill/>
            </a:ln>
            <a:effectLst/>
          </c:spPr>
          <c:txPr>
            <a:bodyPr rot="0" spcFirstLastPara="1" vertOverflow="ellipsis" wrap="square" anchor="ctr" anchorCtr="1"/>
            <a:lstStyle/>
            <a:p>
              <a:pPr>
                <a:defRPr sz="1050" b="0" i="0" u="none" strike="noStrike" kern="1200" baseline="0">
                  <a:solidFill>
                    <a:sysClr val="windowText" lastClr="000000"/>
                  </a:solidFill>
                  <a:latin typeface="+mn-lt"/>
                  <a:ea typeface="+mn-ea"/>
                  <a:cs typeface="+mn-cs"/>
                </a:defRPr>
              </a:pPr>
              <a:endParaRPr lang="ja-JP"/>
            </a:p>
          </c:txPr>
        </c:title>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526057360"/>
        <c:crosses val="autoZero"/>
        <c:crossBetween val="between"/>
      </c:valAx>
      <c:spPr>
        <a:noFill/>
        <a:ln>
          <a:solidFill>
            <a:schemeClr val="tx1"/>
          </a:solidFill>
        </a:ln>
        <a:effectLst/>
      </c:spPr>
    </c:plotArea>
    <c:legend>
      <c:legendPos val="r"/>
      <c:layout>
        <c:manualLayout>
          <c:xMode val="edge"/>
          <c:yMode val="edge"/>
          <c:x val="0.44829714588535313"/>
          <c:y val="0.13805975267659346"/>
          <c:w val="0.5081609896631456"/>
          <c:h val="0.40255972943334484"/>
        </c:manualLayout>
      </c:layout>
      <c:overlay val="1"/>
      <c:spPr>
        <a:solidFill>
          <a:sysClr val="window" lastClr="FFFFFF"/>
        </a:solid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UD デジタル 教科書体 N-B" panose="02020700000000000000" pitchFamily="17" charset="-128"/>
              <a:ea typeface="UD デジタル 教科書体 N-B" panose="02020700000000000000" pitchFamily="17" charset="-128"/>
              <a:cs typeface="+mn-cs"/>
            </a:defRPr>
          </a:pPr>
          <a:endParaRPr lang="ja-JP"/>
        </a:p>
      </c:txPr>
    </c:legend>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0.19721</cdr:x>
      <cdr:y>0</cdr:y>
    </cdr:from>
    <cdr:to>
      <cdr:x>0.59647</cdr:x>
      <cdr:y>0.06803</cdr:y>
    </cdr:to>
    <cdr:sp macro="" textlink="">
      <cdr:nvSpPr>
        <cdr:cNvPr id="2" name="テキスト ボックス 12"/>
        <cdr:cNvSpPr txBox="1"/>
      </cdr:nvSpPr>
      <cdr:spPr>
        <a:xfrm xmlns:a="http://schemas.openxmlformats.org/drawingml/2006/main">
          <a:off x="1413790" y="0"/>
          <a:ext cx="2862208"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900" dirty="0" smtClean="0">
              <a:latin typeface="UD デジタル 教科書体 N-B" panose="02020700000000000000" pitchFamily="17" charset="-128"/>
              <a:ea typeface="UD デジタル 教科書体 N-B" panose="02020700000000000000" pitchFamily="17" charset="-128"/>
            </a:rPr>
            <a:t>　</a:t>
          </a:r>
          <a:r>
            <a:rPr kumimoji="1" lang="ja-JP" altLang="en-US" sz="900" dirty="0" err="1" smtClean="0">
              <a:latin typeface="UD デジタル 教科書体 N-B" panose="02020700000000000000" pitchFamily="17" charset="-128"/>
              <a:ea typeface="UD デジタル 教科書体 N-B" panose="02020700000000000000" pitchFamily="17" charset="-128"/>
            </a:rPr>
            <a:t>げ</a:t>
          </a:r>
          <a:r>
            <a:rPr kumimoji="1" lang="ja-JP" altLang="en-US" sz="900" dirty="0" smtClean="0">
              <a:latin typeface="UD デジタル 教科書体 N-B" panose="02020700000000000000" pitchFamily="17" charset="-128"/>
              <a:ea typeface="UD デジタル 教科書体 N-B" panose="02020700000000000000" pitchFamily="17" charset="-128"/>
            </a:rPr>
            <a:t>すいどうせいびりつ　　　けいねんへんか</a:t>
          </a:r>
          <a:endParaRPr kumimoji="1" lang="ja-JP" altLang="en-US" sz="900" dirty="0">
            <a:latin typeface="UD デジタル 教科書体 N-B" panose="02020700000000000000" pitchFamily="17" charset="-128"/>
            <a:ea typeface="UD デジタル 教科書体 N-B" panose="02020700000000000000" pitchFamily="17"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11B92AC-628F-4CA6-9B7B-1712BBD9C743}" type="datetimeFigureOut">
              <a:rPr kumimoji="1" lang="ja-JP" altLang="en-US" smtClean="0"/>
              <a:t>2023/3/6</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44661EE-1F9D-4CAB-8142-4DA1BB506F11}" type="slidenum">
              <a:rPr kumimoji="1" lang="ja-JP" altLang="en-US" smtClean="0"/>
              <a:t>‹#›</a:t>
            </a:fld>
            <a:endParaRPr kumimoji="1" lang="ja-JP" altLang="en-US"/>
          </a:p>
        </p:txBody>
      </p:sp>
    </p:spTree>
    <p:extLst>
      <p:ext uri="{BB962C8B-B14F-4D97-AF65-F5344CB8AC3E}">
        <p14:creationId xmlns:p14="http://schemas.microsoft.com/office/powerpoint/2010/main" val="23392057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marinedebris.noaa.gov/multimedia/images/impacts"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albatrossthefilm.com/" TargetMode="External"/><Relationship Id="rId4" Type="http://schemas.openxmlformats.org/officeDocument/2006/relationships/hyperlink" Target="http://www.chrisjordan.com/gallery/midwa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・大阪市環境局の髙木です。</a:t>
            </a:r>
            <a:endParaRPr kumimoji="1" lang="en-US" altLang="ja-JP" dirty="0" smtClean="0"/>
          </a:p>
          <a:p>
            <a:r>
              <a:rPr kumimoji="1" lang="ja-JP" altLang="en-US" dirty="0" smtClean="0"/>
              <a:t>・今から大和川を中心とした大阪市の水環境と海洋プラスチックごみ問題についてお話ししたいと思います。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944661EE-1F9D-4CAB-8142-4DA1BB506F11}" type="slidenum">
              <a:rPr kumimoji="1" lang="ja-JP" altLang="en-US" smtClean="0"/>
              <a:t>1</a:t>
            </a:fld>
            <a:endParaRPr kumimoji="1" lang="ja-JP" altLang="en-US"/>
          </a:p>
        </p:txBody>
      </p:sp>
    </p:spTree>
    <p:extLst>
      <p:ext uri="{BB962C8B-B14F-4D97-AF65-F5344CB8AC3E}">
        <p14:creationId xmlns:p14="http://schemas.microsoft.com/office/powerpoint/2010/main" val="911620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defTabSz="875231">
              <a:defRPr/>
            </a:pPr>
            <a:r>
              <a:rPr lang="ja-JP" altLang="en-US" sz="1200" dirty="0" smtClean="0">
                <a:latin typeface="Meiryo UI" panose="020B0604030504040204" pitchFamily="50" charset="-128"/>
                <a:ea typeface="Meiryo UI" panose="020B0604030504040204" pitchFamily="50" charset="-128"/>
              </a:rPr>
              <a:t>・海洋</a:t>
            </a:r>
            <a:r>
              <a:rPr lang="ja-JP" altLang="en-US" sz="1200" dirty="0">
                <a:latin typeface="Meiryo UI" panose="020B0604030504040204" pitchFamily="50" charset="-128"/>
                <a:ea typeface="Meiryo UI" panose="020B0604030504040204" pitchFamily="50" charset="-128"/>
              </a:rPr>
              <a:t>プラスチックごみが起こす問題ってなんだと思いますか</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defTabSz="875231">
              <a:defRPr/>
            </a:pPr>
            <a:r>
              <a:rPr lang="ja-JP" altLang="en-US" sz="1200" dirty="0" smtClean="0">
                <a:latin typeface="Meiryo UI" panose="020B0604030504040204" pitchFamily="50" charset="-128"/>
                <a:ea typeface="Meiryo UI" panose="020B0604030504040204" pitchFamily="50" charset="-128"/>
              </a:rPr>
              <a:t>・左側</a:t>
            </a:r>
            <a:r>
              <a:rPr lang="ja-JP" altLang="en-US" sz="1200" dirty="0">
                <a:latin typeface="Meiryo UI" panose="020B0604030504040204" pitchFamily="50" charset="-128"/>
                <a:ea typeface="Meiryo UI" panose="020B0604030504040204" pitchFamily="50" charset="-128"/>
              </a:rPr>
              <a:t>の写真は、太平洋のミッドウェー島で見つかったアホウドリの死骸です。</a:t>
            </a:r>
            <a:endParaRPr lang="en-US" altLang="ja-JP" sz="1200" dirty="0">
              <a:latin typeface="Meiryo UI" panose="020B0604030504040204" pitchFamily="50" charset="-128"/>
              <a:ea typeface="Meiryo UI" panose="020B0604030504040204" pitchFamily="50" charset="-128"/>
            </a:endParaRPr>
          </a:p>
          <a:p>
            <a:pPr defTabSz="875231">
              <a:defRPr/>
            </a:pPr>
            <a:r>
              <a:rPr lang="ja-JP" altLang="en-US" sz="1200" dirty="0" smtClean="0">
                <a:latin typeface="Meiryo UI" panose="020B0604030504040204" pitchFamily="50" charset="-128"/>
                <a:ea typeface="Meiryo UI" panose="020B0604030504040204" pitchFamily="50" charset="-128"/>
              </a:rPr>
              <a:t>・おなか</a:t>
            </a:r>
            <a:r>
              <a:rPr lang="ja-JP" altLang="en-US" sz="1200" dirty="0">
                <a:latin typeface="Meiryo UI" panose="020B0604030504040204" pitchFamily="50" charset="-128"/>
                <a:ea typeface="Meiryo UI" panose="020B0604030504040204" pitchFamily="50" charset="-128"/>
              </a:rPr>
              <a:t>の中から、プラスチックごみがたくさん見つかっています。</a:t>
            </a:r>
            <a:endParaRPr lang="en-US" altLang="ja-JP" sz="1200" dirty="0">
              <a:latin typeface="Meiryo UI" panose="020B0604030504040204" pitchFamily="50" charset="-128"/>
              <a:ea typeface="Meiryo UI" panose="020B0604030504040204" pitchFamily="50" charset="-128"/>
            </a:endParaRPr>
          </a:p>
          <a:p>
            <a:pPr defTabSz="875231">
              <a:defRPr/>
            </a:pPr>
            <a:r>
              <a:rPr lang="ja-JP" altLang="en-US" sz="1200" dirty="0" smtClean="0">
                <a:latin typeface="Meiryo UI" panose="020B0604030504040204" pitchFamily="50" charset="-128"/>
                <a:ea typeface="Meiryo UI" panose="020B0604030504040204" pitchFamily="50" charset="-128"/>
              </a:rPr>
              <a:t>・プラスチック</a:t>
            </a:r>
            <a:r>
              <a:rPr lang="ja-JP" altLang="en-US" sz="1200" dirty="0">
                <a:latin typeface="Meiryo UI" panose="020B0604030504040204" pitchFamily="50" charset="-128"/>
                <a:ea typeface="Meiryo UI" panose="020B0604030504040204" pitchFamily="50" charset="-128"/>
              </a:rPr>
              <a:t>ごみを餌と間違えて食べて死んでしまいました</a:t>
            </a:r>
            <a:r>
              <a:rPr lang="ja-JP" altLang="en-US" sz="1200" dirty="0" smtClean="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a:p>
            <a:pPr defTabSz="875231">
              <a:defRPr/>
            </a:pPr>
            <a:r>
              <a:rPr lang="ja-JP" altLang="en-US" sz="1200" dirty="0" smtClean="0">
                <a:latin typeface="Meiryo UI" panose="020B0604030504040204" pitchFamily="50" charset="-128"/>
                <a:ea typeface="Meiryo UI" panose="020B0604030504040204" pitchFamily="50" charset="-128"/>
              </a:rPr>
              <a:t>・右側</a:t>
            </a:r>
            <a:r>
              <a:rPr lang="ja-JP" altLang="en-US" sz="1200" dirty="0">
                <a:latin typeface="Meiryo UI" panose="020B0604030504040204" pitchFamily="50" charset="-128"/>
                <a:ea typeface="Meiryo UI" panose="020B0604030504040204" pitchFamily="50" charset="-128"/>
              </a:rPr>
              <a:t>の写真では、アシカやウミガメが、海に捨てられたプラスチック製の網にからまって動けなくなっています</a:t>
            </a:r>
            <a:r>
              <a:rPr lang="ja-JP" altLang="en-US" sz="1200" dirty="0" smtClean="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pPr defTabSz="875231">
              <a:defRPr/>
            </a:pPr>
            <a:r>
              <a:rPr lang="ja-JP" altLang="en-US" sz="1200" dirty="0" smtClean="0">
                <a:latin typeface="Meiryo UI" panose="020B0604030504040204" pitchFamily="50" charset="-128"/>
                <a:ea typeface="Meiryo UI" panose="020B0604030504040204" pitchFamily="50" charset="-128"/>
              </a:rPr>
              <a:t>・この</a:t>
            </a:r>
            <a:r>
              <a:rPr lang="ja-JP" altLang="en-US" sz="1200" dirty="0">
                <a:latin typeface="Meiryo UI" panose="020B0604030504040204" pitchFamily="50" charset="-128"/>
                <a:ea typeface="Meiryo UI" panose="020B0604030504040204" pitchFamily="50" charset="-128"/>
              </a:rPr>
              <a:t>よう</a:t>
            </a:r>
            <a:r>
              <a:rPr lang="ja-JP" altLang="en-US" sz="1200" dirty="0" smtClean="0">
                <a:latin typeface="Meiryo UI" panose="020B0604030504040204" pitchFamily="50" charset="-128"/>
                <a:ea typeface="Meiryo UI" panose="020B0604030504040204" pitchFamily="50" charset="-128"/>
              </a:rPr>
              <a:t>に私たちが出したプラスチックごみが生き物を苦しめているのです。</a:t>
            </a:r>
            <a:endParaRPr lang="ja-JP" altLang="en-US" sz="1200" dirty="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参考</a:t>
            </a:r>
            <a:r>
              <a:rPr lang="en-US" altLang="ja-JP" sz="1200" dirty="0">
                <a:latin typeface="Meiryo UI" panose="020B0604030504040204" pitchFamily="50" charset="-128"/>
                <a:ea typeface="Meiryo UI" panose="020B0604030504040204" pitchFamily="50" charset="-128"/>
              </a:rPr>
              <a:t>] NOAA</a:t>
            </a:r>
            <a:r>
              <a:rPr lang="ja-JP" altLang="en-US" sz="1200" dirty="0">
                <a:latin typeface="Meiryo UI" panose="020B0604030504040204" pitchFamily="50" charset="-128"/>
                <a:ea typeface="Meiryo UI" panose="020B0604030504040204" pitchFamily="50" charset="-128"/>
              </a:rPr>
              <a:t>：</a:t>
            </a:r>
            <a:r>
              <a:rPr lang="en-US" altLang="ja-JP" sz="1200" u="sng" dirty="0">
                <a:latin typeface="Meiryo UI" panose="020B0604030504040204" pitchFamily="50" charset="-128"/>
                <a:ea typeface="Meiryo UI" panose="020B0604030504040204" pitchFamily="50" charset="-128"/>
                <a:hlinkClick r:id="rId3"/>
              </a:rPr>
              <a:t>http://marinedebris.noaa.gov/multimedia/images/impacts</a:t>
            </a:r>
            <a:r>
              <a:rPr lang="ja-JP" altLang="en-US" sz="1200" u="sng"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ミッドウェー島のアホウドリの写真：</a:t>
            </a:r>
            <a:r>
              <a:rPr lang="en-US" altLang="ja-JP" sz="1200" dirty="0">
                <a:latin typeface="Meiryo UI" panose="020B0604030504040204" pitchFamily="50" charset="-128"/>
                <a:ea typeface="Meiryo UI" panose="020B0604030504040204" pitchFamily="50" charset="-128"/>
                <a:hlinkClick r:id="rId4"/>
              </a:rPr>
              <a:t>http://www.chrisjordan.com/gallery/midway/</a:t>
            </a:r>
            <a:endParaRPr lang="ja-JP"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ミッドウェー島のアホウドリを</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年にわたって撮影した動画：</a:t>
            </a:r>
            <a:r>
              <a:rPr lang="en-US" altLang="ja-JP" sz="1200" dirty="0">
                <a:latin typeface="Meiryo UI" panose="020B0604030504040204" pitchFamily="50" charset="-128"/>
                <a:ea typeface="Meiryo UI" panose="020B0604030504040204" pitchFamily="50" charset="-128"/>
                <a:hlinkClick r:id="rId5"/>
              </a:rPr>
              <a:t>http://www.albatrossthefilm.com</a:t>
            </a:r>
            <a:endParaRPr lang="en-US" altLang="ja-JP" sz="1200" dirty="0">
              <a:latin typeface="Meiryo UI" panose="020B0604030504040204" pitchFamily="50" charset="-128"/>
              <a:ea typeface="Meiryo UI" panose="020B0604030504040204" pitchFamily="50" charset="-128"/>
            </a:endParaRPr>
          </a:p>
          <a:p>
            <a:pPr defTabSz="875514">
              <a:defRPr/>
            </a:pP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944661EE-1F9D-4CAB-8142-4DA1BB506F11}" type="slidenum">
              <a:rPr kumimoji="1" lang="ja-JP" altLang="en-US" smtClean="0"/>
              <a:t>10</a:t>
            </a:fld>
            <a:endParaRPr kumimoji="1" lang="ja-JP" altLang="en-US"/>
          </a:p>
        </p:txBody>
      </p:sp>
    </p:spTree>
    <p:extLst>
      <p:ext uri="{BB962C8B-B14F-4D97-AF65-F5344CB8AC3E}">
        <p14:creationId xmlns:p14="http://schemas.microsoft.com/office/powerpoint/2010/main" val="909428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0" lvl="0" indent="0" algn="just">
              <a:buFont typeface="游明朝" panose="02020400000000000000" pitchFamily="18" charset="-128"/>
              <a:buNone/>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・海洋プラスチックごみが起こす問題のひとつに、マイクロプラスチック問題というのがあります。</a:t>
            </a:r>
            <a:endPar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0" lvl="0" indent="0" algn="just">
              <a:buFont typeface="游明朝" panose="02020400000000000000" pitchFamily="18" charset="-128"/>
              <a:buNone/>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・プラスチックはとても丈夫</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な素材ですが、実は</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太陽の光を浴びるとボロボロに</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なって</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砕け</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てしまう性質があります</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0" indent="0" algn="just">
              <a:buFont typeface="游明朝" panose="02020400000000000000" pitchFamily="18" charset="-128"/>
              <a:buNone/>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・長い間外</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に置いていたプラスチックの植木</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鉢や、ベランダに置いてあったプラスチックの洗濯</a:t>
            </a:r>
            <a:r>
              <a:rPr lang="ja-JP" altLang="en-US" sz="1200" kern="100" dirty="0" err="1" smtClean="0">
                <a:effectLst/>
                <a:latin typeface="Meiryo UI" panose="020B0604030504040204" pitchFamily="50" charset="-128"/>
                <a:ea typeface="Meiryo UI" panose="020B0604030504040204" pitchFamily="50" charset="-128"/>
                <a:cs typeface="Times New Roman" panose="02020603050405020304" pitchFamily="18" charset="0"/>
              </a:rPr>
              <a:t>ばさみ</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が、持った</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だけでパキッと割れたこと、ないですか</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0" indent="0" algn="just">
              <a:buFont typeface="游明朝" panose="02020400000000000000" pitchFamily="18" charset="-128"/>
              <a:buNone/>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・海岸に流れ着いたペットボトルがボロボロに</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砕けて</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いって、大きさが</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ミリメートルより小さくなったものを「マイクロプラスチック」といいます。</a:t>
            </a:r>
          </a:p>
          <a:p>
            <a:pPr marL="0" lvl="0" indent="0" algn="just">
              <a:buFont typeface="游明朝" panose="02020400000000000000" pitchFamily="18" charset="-128"/>
              <a:buNone/>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マイクロ」とは、英語で「とても小さい」という意味です。</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游明朝" panose="02020400000000000000" pitchFamily="18" charset="-128"/>
              <a:buNone/>
              <a:tabLst/>
              <a:defRPr/>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この</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マイクロプラスチックを小魚がえさと間違えて食べ、その小魚を大きな魚が食べ、</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游明朝" panose="02020400000000000000" pitchFamily="18" charset="-128"/>
              <a:buNone/>
              <a:tabLst/>
              <a:defRPr/>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その</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大きな魚をわたしたちが食べることによって、プラスチックが私たちの</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体</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の中にも</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入って</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くることになるのです</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944661EE-1F9D-4CAB-8142-4DA1BB506F11}" type="slidenum">
              <a:rPr kumimoji="1" lang="ja-JP" altLang="en-US" smtClean="0"/>
              <a:t>11</a:t>
            </a:fld>
            <a:endParaRPr kumimoji="1" lang="ja-JP" altLang="en-US"/>
          </a:p>
        </p:txBody>
      </p:sp>
    </p:spTree>
    <p:extLst>
      <p:ext uri="{BB962C8B-B14F-4D97-AF65-F5344CB8AC3E}">
        <p14:creationId xmlns:p14="http://schemas.microsoft.com/office/powerpoint/2010/main" val="380357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0" marR="0" lvl="0" indent="0" algn="l" defTabSz="838209" rtl="0" eaLnBrk="1" fontAlgn="auto" latinLnBrk="0" hangingPunct="1">
              <a:lnSpc>
                <a:spcPct val="100000"/>
              </a:lnSpc>
              <a:spcBef>
                <a:spcPts val="0"/>
              </a:spcBef>
              <a:spcAft>
                <a:spcPts val="0"/>
              </a:spcAft>
              <a:buClrTx/>
              <a:buSzTx/>
              <a:buFontTx/>
              <a:buNone/>
              <a:tabLst/>
              <a:defRPr/>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・突然ですが、クイズです。</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838209" rtl="0" eaLnBrk="1" fontAlgn="auto" latinLnBrk="0" hangingPunct="1">
              <a:lnSpc>
                <a:spcPct val="100000"/>
              </a:lnSpc>
              <a:spcBef>
                <a:spcPts val="0"/>
              </a:spcBef>
              <a:spcAft>
                <a:spcPts val="0"/>
              </a:spcAft>
              <a:buClrTx/>
              <a:buSzTx/>
              <a:buFontTx/>
              <a:buNone/>
              <a:tabLst/>
              <a:defRPr/>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・大阪</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市内の川はすべて</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大阪湾という海につながっているのですが、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838209" rtl="0" eaLnBrk="1" fontAlgn="auto" latinLnBrk="0" hangingPunct="1">
              <a:lnSpc>
                <a:spcPct val="100000"/>
              </a:lnSpc>
              <a:spcBef>
                <a:spcPts val="0"/>
              </a:spcBef>
              <a:spcAft>
                <a:spcPts val="0"/>
              </a:spcAft>
              <a:buClrTx/>
              <a:buSzTx/>
              <a:buFontTx/>
              <a:buNone/>
              <a:tabLst/>
              <a:defRPr/>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この</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大阪湾</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海の底にレジ袋がどれくらい沈んでいると思いますか？</a:t>
            </a:r>
          </a:p>
          <a:p>
            <a:pPr defTabSz="838209">
              <a:defRPr/>
            </a:pPr>
            <a:r>
              <a:rPr lang="ja-JP" altLang="en-US" sz="1200" dirty="0">
                <a:latin typeface="Meiryo UI" panose="020B0604030504040204" pitchFamily="50" charset="-128"/>
                <a:ea typeface="Meiryo UI" panose="020B0604030504040204" pitchFamily="50" charset="-128"/>
              </a:rPr>
              <a:t>・</a:t>
            </a:r>
            <a:r>
              <a:rPr lang="ja-JP" altLang="en-US" sz="1200" smtClean="0">
                <a:latin typeface="Meiryo UI" panose="020B0604030504040204" pitchFamily="50" charset="-128"/>
                <a:ea typeface="Meiryo UI" panose="020B0604030504040204" pitchFamily="50" charset="-128"/>
              </a:rPr>
              <a:t>答えは③、</a:t>
            </a:r>
            <a:r>
              <a:rPr lang="en-US" altLang="ja-JP" sz="1200" smtClean="0">
                <a:latin typeface="Meiryo UI" panose="020B0604030504040204" pitchFamily="50" charset="-128"/>
                <a:ea typeface="Meiryo UI" panose="020B0604030504040204" pitchFamily="50" charset="-128"/>
              </a:rPr>
              <a:t>300</a:t>
            </a:r>
            <a:r>
              <a:rPr lang="ja-JP" altLang="en-US" sz="1200" dirty="0">
                <a:latin typeface="Meiryo UI" panose="020B0604030504040204" pitchFamily="50" charset="-128"/>
                <a:ea typeface="Meiryo UI" panose="020B0604030504040204" pitchFamily="50" charset="-128"/>
              </a:rPr>
              <a:t>万枚です。大阪市の人口より多いですね。</a:t>
            </a:r>
            <a:endParaRPr lang="en-US" altLang="ja-JP" sz="1200" dirty="0">
              <a:latin typeface="Meiryo UI" panose="020B0604030504040204" pitchFamily="50" charset="-128"/>
              <a:ea typeface="Meiryo UI" panose="020B0604030504040204" pitchFamily="50" charset="-128"/>
            </a:endParaRPr>
          </a:p>
          <a:p>
            <a:pPr marL="0" lvl="0" indent="0" algn="just">
              <a:buFont typeface="游明朝" panose="02020400000000000000" pitchFamily="18" charset="-128"/>
              <a:buNone/>
            </a:pPr>
            <a:r>
              <a:rPr lang="ja-JP" altLang="en-US" sz="1200" kern="1200" dirty="0">
                <a:effectLst/>
                <a:latin typeface="Meiryo UI" panose="020B0604030504040204" pitchFamily="50" charset="-128"/>
                <a:ea typeface="Meiryo UI" panose="020B0604030504040204" pitchFamily="50" charset="-128"/>
                <a:cs typeface="+mn-cs"/>
              </a:rPr>
              <a:t>・</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この</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ままでは、</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2050</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年</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みなさん</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が今のお父さんやお母さんと同じくらいの年齢になるころ</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海洋</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プラスチックごみの重さが、魚の重さを超えるとも言われています。</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p>
          <a:p>
            <a:pPr algn="just"/>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・これ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は</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プラスチック</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ごみ</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を減らしていかないと大変なことになるぞ、ということが分かってきましたね。</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944661EE-1F9D-4CAB-8142-4DA1BB506F11}" type="slidenum">
              <a:rPr kumimoji="1" lang="ja-JP" altLang="en-US" smtClean="0"/>
              <a:t>12</a:t>
            </a:fld>
            <a:endParaRPr kumimoji="1" lang="ja-JP" altLang="en-US"/>
          </a:p>
        </p:txBody>
      </p:sp>
    </p:spTree>
    <p:extLst>
      <p:ext uri="{BB962C8B-B14F-4D97-AF65-F5344CB8AC3E}">
        <p14:creationId xmlns:p14="http://schemas.microsoft.com/office/powerpoint/2010/main" val="747226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0" lvl="0" indent="0" algn="just">
              <a:buFont typeface="游明朝" panose="02020400000000000000" pitchFamily="18" charset="-128"/>
              <a:buNone/>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で</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は</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海洋</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プラスチック</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ごみを減らすために、私たちは何をしたらいいの</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でしょうか</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・海洋プラスチックごみを減らすためには、まず、海洋プラスチックごみ問題についてきちんと知ることが大切です。</a:t>
            </a:r>
            <a:endPar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0" lvl="0" indent="0" algn="just">
              <a:buFont typeface="游明朝" panose="02020400000000000000" pitchFamily="18" charset="-128"/>
              <a:buNone/>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・今日のお話を聞いてくれた皆さんはもう完璧ですね。ぜひ、帰ったらおうちの人にも教えてあげてくださいね。</a:t>
            </a:r>
            <a:endPar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・海洋プラスチックごみを減らすためには、私たちが出す</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プラスチックごみを減らす</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必要があります。</a:t>
            </a:r>
            <a:endPar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・例えば、</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エコバックを</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使って</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お店で</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レジ袋をもらわないように</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したり、マイボトルを使うように</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することです。</a:t>
            </a:r>
            <a:endPar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2020</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7</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月から、レジ袋が有料になりましたね。これも、</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プラスチックごみを減らす</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取り組みの一つです。</a:t>
            </a:r>
            <a:endPar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・世界では有料化以上に厳しい「製造禁止」を実施している国もあります。</a:t>
            </a:r>
            <a:endPar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・このほか、使い捨てのストローやスプーン等はなるべく使わないようにしたり、詰め替え用のシャンプーや洗剤を選ぶことも、プラスチックごみを減らすことにつながります。</a:t>
            </a:r>
            <a:endPar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944661EE-1F9D-4CAB-8142-4DA1BB506F11}" type="slidenum">
              <a:rPr kumimoji="1" lang="ja-JP" altLang="en-US" smtClean="0"/>
              <a:t>13</a:t>
            </a:fld>
            <a:endParaRPr kumimoji="1" lang="ja-JP" altLang="en-US"/>
          </a:p>
        </p:txBody>
      </p:sp>
    </p:spTree>
    <p:extLst>
      <p:ext uri="{BB962C8B-B14F-4D97-AF65-F5344CB8AC3E}">
        <p14:creationId xmlns:p14="http://schemas.microsoft.com/office/powerpoint/2010/main" val="2676196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algn="just"/>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・次に、ポイ捨てをしないことです。おうちの外で出たごみは、きちんと外にあるゴミ箱に捨てるか、なければおうちに持ち帰ってください。</a:t>
            </a:r>
            <a:endPar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・そのほかに、川や海で行われるお掃除イベントに参加するのもいいですね。大阪市でもたくさんそのようなイベントをやっていますので是非参加してみてくださいね。</a:t>
            </a:r>
            <a:endPar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・「プラ」や「</a:t>
            </a: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PET</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」のマークのついた</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プラスチックごみ</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は、きちんと分別して、</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決められた日に出すようにしてくださいね。</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分別して出すことでプラスチックはリサイクルすることができます。</a:t>
            </a:r>
            <a:endPar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・プラスチックごみをリサイクルする方が、普通ごみとして燃やしてしまうよりも二酸化炭素の発生量が少なくなるため、地球温暖化を抑えることにもつながります。</a:t>
            </a:r>
            <a:endPar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・最後に色々な活動に参加し取組みの輪を広げることは海洋プラ問題の解決を加速させることに繋がります。是非色んな活動に参加してみてください。</a:t>
            </a:r>
            <a:endPar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・今日、</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お話しした</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プラスチックごみを減らすための取組み</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の中に、これならわたしにもできるかな、</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こんなことはもうやっているよ、</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というものが一つや二つはきっとあ</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った</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と思います。</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ぜひ、今日から</a:t>
            </a:r>
            <a:r>
              <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つでも多く、プラスチックごみを減らす行動をおこしてください。</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一人ひとりの小さな心がけが、</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海洋</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プラスチックごみを減らす大きな力になります。</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美しい海を守るためにてきることからひとつずつ始めましょう</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p>
        </p:txBody>
      </p:sp>
      <p:sp>
        <p:nvSpPr>
          <p:cNvPr id="4" name="スライド番号プレースホルダー 3"/>
          <p:cNvSpPr>
            <a:spLocks noGrp="1"/>
          </p:cNvSpPr>
          <p:nvPr>
            <p:ph type="sldNum" sz="quarter" idx="5"/>
          </p:nvPr>
        </p:nvSpPr>
        <p:spPr/>
        <p:txBody>
          <a:bodyPr/>
          <a:lstStyle/>
          <a:p>
            <a:fld id="{944661EE-1F9D-4CAB-8142-4DA1BB506F11}" type="slidenum">
              <a:rPr kumimoji="1" lang="ja-JP" altLang="en-US" smtClean="0"/>
              <a:t>14</a:t>
            </a:fld>
            <a:endParaRPr kumimoji="1" lang="ja-JP" altLang="en-US"/>
          </a:p>
        </p:txBody>
      </p:sp>
    </p:spTree>
    <p:extLst>
      <p:ext uri="{BB962C8B-B14F-4D97-AF65-F5344CB8AC3E}">
        <p14:creationId xmlns:p14="http://schemas.microsoft.com/office/powerpoint/2010/main" val="155011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・まず今から</a:t>
            </a:r>
            <a:r>
              <a:rPr kumimoji="1" lang="en-US" altLang="ja-JP" dirty="0" smtClean="0"/>
              <a:t>40</a:t>
            </a:r>
            <a:r>
              <a:rPr kumimoji="1" lang="ja-JP" altLang="en-US" dirty="0" smtClean="0"/>
              <a:t>年ほど前の大和川について説明します。</a:t>
            </a:r>
            <a:endParaRPr kumimoji="1" lang="en-US" altLang="ja-JP" dirty="0" smtClean="0"/>
          </a:p>
          <a:p>
            <a:r>
              <a:rPr kumimoji="1" lang="ja-JP" altLang="en-US" dirty="0" smtClean="0"/>
              <a:t>・現在はご覧のとおり澄んだきれいな川となってますが、昔はパネルのとおりごみが散乱していたり汚れによって泡立ちが発生するなど見た目にも良いとはいえない川でした。</a:t>
            </a:r>
            <a:endParaRPr kumimoji="1" lang="ja-JP" altLang="en-US" dirty="0"/>
          </a:p>
        </p:txBody>
      </p:sp>
      <p:sp>
        <p:nvSpPr>
          <p:cNvPr id="4" name="スライド番号プレースホルダー 3"/>
          <p:cNvSpPr>
            <a:spLocks noGrp="1"/>
          </p:cNvSpPr>
          <p:nvPr>
            <p:ph type="sldNum" sz="quarter" idx="10"/>
          </p:nvPr>
        </p:nvSpPr>
        <p:spPr/>
        <p:txBody>
          <a:bodyPr/>
          <a:lstStyle/>
          <a:p>
            <a:fld id="{944661EE-1F9D-4CAB-8142-4DA1BB506F11}" type="slidenum">
              <a:rPr kumimoji="1" lang="ja-JP" altLang="en-US" smtClean="0"/>
              <a:t>2</a:t>
            </a:fld>
            <a:endParaRPr kumimoji="1" lang="ja-JP" altLang="en-US"/>
          </a:p>
        </p:txBody>
      </p:sp>
    </p:spTree>
    <p:extLst>
      <p:ext uri="{BB962C8B-B14F-4D97-AF65-F5344CB8AC3E}">
        <p14:creationId xmlns:p14="http://schemas.microsoft.com/office/powerpoint/2010/main" val="228518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・この汚い川を何とかしなければと思い、これまで行政が取り組んできたことについて紹介します。</a:t>
            </a:r>
            <a:endParaRPr kumimoji="1" lang="en-US" altLang="ja-JP" dirty="0" smtClean="0"/>
          </a:p>
          <a:p>
            <a:r>
              <a:rPr kumimoji="1" lang="ja-JP" altLang="en-US" dirty="0" smtClean="0"/>
              <a:t>・まず、一つ目は工場排水の規制です。</a:t>
            </a:r>
            <a:endParaRPr kumimoji="1" lang="en-US" altLang="ja-JP" dirty="0" smtClean="0"/>
          </a:p>
          <a:p>
            <a:r>
              <a:rPr kumimoji="1" lang="ja-JP" altLang="en-US" dirty="0" smtClean="0"/>
              <a:t>・河川や海域、下水道へ汚水を排水する工場や事業場に対しては、法律や条例により排水基準が適用されています。</a:t>
            </a:r>
            <a:endParaRPr kumimoji="1" lang="en-US" altLang="ja-JP" dirty="0" smtClean="0"/>
          </a:p>
          <a:p>
            <a:r>
              <a:rPr kumimoji="1" lang="ja-JP" altLang="en-US" dirty="0" smtClean="0"/>
              <a:t>・行政ではこれらの工場や事業場に対し、定期的に立入を行い、排水が基準に適合しているかどうかを検査したり、排水処理について指導したりしています。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44661EE-1F9D-4CAB-8142-4DA1BB506F11}" type="slidenum">
              <a:rPr kumimoji="1" lang="ja-JP" altLang="en-US" smtClean="0"/>
              <a:t>3</a:t>
            </a:fld>
            <a:endParaRPr kumimoji="1" lang="ja-JP" altLang="en-US"/>
          </a:p>
        </p:txBody>
      </p:sp>
    </p:spTree>
    <p:extLst>
      <p:ext uri="{BB962C8B-B14F-4D97-AF65-F5344CB8AC3E}">
        <p14:creationId xmlns:p14="http://schemas.microsoft.com/office/powerpoint/2010/main" val="426258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・また、大阪市をはじめとした自治体において、下水道整備の促進を進めております。</a:t>
            </a:r>
            <a:endParaRPr kumimoji="1" lang="en-US" altLang="ja-JP" dirty="0" smtClean="0"/>
          </a:p>
          <a:p>
            <a:r>
              <a:rPr kumimoji="1" lang="ja-JP" altLang="en-US" dirty="0" smtClean="0"/>
              <a:t>・大阪市では古くから下水道整備に着手していたため、平成</a:t>
            </a:r>
            <a:r>
              <a:rPr kumimoji="1" lang="en-US" altLang="ja-JP" dirty="0" smtClean="0"/>
              <a:t>3</a:t>
            </a:r>
            <a:r>
              <a:rPr kumimoji="1" lang="ja-JP" altLang="en-US" dirty="0" smtClean="0"/>
              <a:t>年度以降は下水道整備率は</a:t>
            </a:r>
            <a:r>
              <a:rPr kumimoji="1" lang="en-US" altLang="ja-JP" dirty="0" smtClean="0"/>
              <a:t>99.9</a:t>
            </a:r>
            <a:r>
              <a:rPr kumimoji="1" lang="ja-JP" altLang="en-US" dirty="0" smtClean="0"/>
              <a:t>％となっています。</a:t>
            </a:r>
            <a:endParaRPr kumimoji="1" lang="en-US" altLang="ja-JP" dirty="0" smtClean="0"/>
          </a:p>
          <a:p>
            <a:r>
              <a:rPr kumimoji="1" lang="ja-JP" altLang="en-US" dirty="0" smtClean="0"/>
              <a:t>・下水道が整備されることにより、家庭や工場からの排水が直接川や海に流れ出なくなり、河川の水質改善が大幅に向上しました。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44661EE-1F9D-4CAB-8142-4DA1BB506F11}" type="slidenum">
              <a:rPr kumimoji="1" lang="ja-JP" altLang="en-US" smtClean="0"/>
              <a:t>4</a:t>
            </a:fld>
            <a:endParaRPr kumimoji="1" lang="ja-JP" altLang="en-US"/>
          </a:p>
        </p:txBody>
      </p:sp>
    </p:spTree>
    <p:extLst>
      <p:ext uri="{BB962C8B-B14F-4D97-AF65-F5344CB8AC3E}">
        <p14:creationId xmlns:p14="http://schemas.microsoft.com/office/powerpoint/2010/main" val="1414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・川の水のきれいさを示す指標として</a:t>
            </a:r>
            <a:r>
              <a:rPr kumimoji="1" lang="en-US" altLang="ja-JP" dirty="0" smtClean="0"/>
              <a:t>BOD</a:t>
            </a:r>
            <a:r>
              <a:rPr kumimoji="1" lang="ja-JP" altLang="en-US" dirty="0" err="1" smtClean="0"/>
              <a:t>、</a:t>
            </a:r>
            <a:r>
              <a:rPr kumimoji="1" lang="ja-JP" altLang="en-US" dirty="0" smtClean="0"/>
              <a:t>生物化学的酸素要求量というものがあり、この値を毎月調査しています。</a:t>
            </a:r>
            <a:endParaRPr kumimoji="1" lang="en-US" altLang="ja-JP" dirty="0" smtClean="0"/>
          </a:p>
          <a:p>
            <a:r>
              <a:rPr kumimoji="1" lang="ja-JP" altLang="en-US" dirty="0" smtClean="0"/>
              <a:t>・数値が小さいほどきれい水になり大阪市内の川の水の</a:t>
            </a:r>
            <a:r>
              <a:rPr kumimoji="1" lang="en-US" altLang="ja-JP" dirty="0" smtClean="0"/>
              <a:t>BOD</a:t>
            </a:r>
            <a:r>
              <a:rPr kumimoji="1" lang="ja-JP" altLang="en-US" dirty="0" smtClean="0"/>
              <a:t>は、どんどん低下していることが分かります。</a:t>
            </a:r>
            <a:endParaRPr kumimoji="1" lang="en-US" altLang="ja-JP" dirty="0" smtClean="0"/>
          </a:p>
          <a:p>
            <a:r>
              <a:rPr kumimoji="1" lang="ja-JP" altLang="en-US" dirty="0" smtClean="0"/>
              <a:t>・特に寝屋川水域（黒）や目の前を流れる大和川（赤）で水質が大きく改善しています。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44661EE-1F9D-4CAB-8142-4DA1BB506F11}" type="slidenum">
              <a:rPr kumimoji="1" lang="ja-JP" altLang="en-US" smtClean="0"/>
              <a:t>5</a:t>
            </a:fld>
            <a:endParaRPr kumimoji="1" lang="ja-JP" altLang="en-US"/>
          </a:p>
        </p:txBody>
      </p:sp>
    </p:spTree>
    <p:extLst>
      <p:ext uri="{BB962C8B-B14F-4D97-AF65-F5344CB8AC3E}">
        <p14:creationId xmlns:p14="http://schemas.microsoft.com/office/powerpoint/2010/main" val="290034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・水がきれいになると住んでいる生き物も変わっていきます。</a:t>
            </a:r>
            <a:endParaRPr kumimoji="1" lang="en-US" altLang="ja-JP" dirty="0" smtClean="0"/>
          </a:p>
          <a:p>
            <a:r>
              <a:rPr kumimoji="1" lang="ja-JP" altLang="en-US" dirty="0" smtClean="0"/>
              <a:t>・見ていただいている魚以外にも多くの生物が生息していますが、大阪市がきれいな水質に生息する魚としてハスやコウライモロコなど</a:t>
            </a:r>
            <a:r>
              <a:rPr kumimoji="1" lang="en-US" altLang="ja-JP" dirty="0" smtClean="0"/>
              <a:t>8</a:t>
            </a:r>
            <a:r>
              <a:rPr kumimoji="1" lang="ja-JP" altLang="en-US" dirty="0" smtClean="0"/>
              <a:t>種類を指定しています。</a:t>
            </a:r>
            <a:endParaRPr kumimoji="1" lang="en-US" altLang="ja-JP" dirty="0" smtClean="0"/>
          </a:p>
          <a:p>
            <a:r>
              <a:rPr kumimoji="1" lang="ja-JP" altLang="en-US" dirty="0" smtClean="0"/>
              <a:t>・右真ん中のコウライモロコの生息を確認していますので生息する魚からも大和川の水はきれいだということが分かります。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44661EE-1F9D-4CAB-8142-4DA1BB506F11}" type="slidenum">
              <a:rPr kumimoji="1" lang="ja-JP" altLang="en-US" smtClean="0"/>
              <a:t>6</a:t>
            </a:fld>
            <a:endParaRPr kumimoji="1" lang="ja-JP" altLang="en-US"/>
          </a:p>
        </p:txBody>
      </p:sp>
    </p:spTree>
    <p:extLst>
      <p:ext uri="{BB962C8B-B14F-4D97-AF65-F5344CB8AC3E}">
        <p14:creationId xmlns:p14="http://schemas.microsoft.com/office/powerpoint/2010/main" val="2767393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0" lvl="0" indent="0" algn="just">
              <a:buFont typeface="游明朝" panose="02020400000000000000" pitchFamily="18" charset="-128"/>
              <a:buNone/>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・このように、大和川の水はどんどんきれいになってきているのですが、新たに別の問題が出てきました。</a:t>
            </a:r>
            <a:endParaRPr lang="en-US"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0" lvl="0" indent="0" algn="just">
              <a:buFont typeface="游明朝" panose="02020400000000000000" pitchFamily="18" charset="-128"/>
              <a:buNone/>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みなさん</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は、今までに、このような写真を見たことがありますか</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0" indent="0" algn="just">
              <a:buFont typeface="游明朝" panose="02020400000000000000" pitchFamily="18" charset="-128"/>
              <a:buNone/>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・実は</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、ここ</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は目の前の大和川下流の</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河川敷</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です。</a:t>
            </a:r>
          </a:p>
          <a:p>
            <a:pPr marL="0" lvl="0" indent="0" algn="just">
              <a:buFont typeface="游明朝" panose="02020400000000000000" pitchFamily="18" charset="-128"/>
              <a:buNone/>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とても</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たくさんのごみが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あり</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ますね。ほとんどがペットボトルや、レジ袋などのプラスチックごみです</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lvl="0" indent="0" algn="just">
              <a:buFont typeface="游明朝" panose="02020400000000000000" pitchFamily="18" charset="-128"/>
              <a:buNone/>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・こんな</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にたくさんの</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プラスチックごみ</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、いったいどこからやって来たのでしょうか？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944661EE-1F9D-4CAB-8142-4DA1BB506F11}" type="slidenum">
              <a:rPr kumimoji="1" lang="ja-JP" altLang="en-US" smtClean="0"/>
              <a:t>7</a:t>
            </a:fld>
            <a:endParaRPr kumimoji="1" lang="ja-JP" altLang="en-US"/>
          </a:p>
        </p:txBody>
      </p:sp>
    </p:spTree>
    <p:extLst>
      <p:ext uri="{BB962C8B-B14F-4D97-AF65-F5344CB8AC3E}">
        <p14:creationId xmlns:p14="http://schemas.microsoft.com/office/powerpoint/2010/main" val="2150310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algn="just"/>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・実は、</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海にも同じようにたくさんのプラスチックごみがあるんです。</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・海</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のごみと、川のごみを見てみると、とてもよく似ていることが</a:t>
            </a: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分かりますね。</a:t>
            </a:r>
            <a:endPar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dirty="0" smtClean="0">
                <a:effectLst/>
                <a:latin typeface="Meiryo UI" panose="020B0604030504040204" pitchFamily="50" charset="-128"/>
                <a:ea typeface="Meiryo UI" panose="020B0604030504040204" pitchFamily="50" charset="-128"/>
                <a:cs typeface="Times New Roman" panose="02020603050405020304" pitchFamily="18" charset="0"/>
              </a:rPr>
              <a:t>・つまり</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、川の近くや街の</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中</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で</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ポイ捨てされたごみ</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が</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、雨や風に運ばれて</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川に入り、</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海に出て行ってしま</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うのです</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・海</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にあるプラスチックごみのうち、川から流れてきたものは、なんと</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70</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％以上と言われています。</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dirty="0" smtClean="0">
                <a:effectLst/>
                <a:latin typeface="Meiryo UI" panose="020B0604030504040204" pitchFamily="50" charset="-128"/>
                <a:ea typeface="Meiryo UI" panose="020B0604030504040204" pitchFamily="50" charset="-128"/>
                <a:cs typeface="Times New Roman" panose="02020603050405020304" pitchFamily="18" charset="0"/>
              </a:rPr>
              <a:t>これら</a:t>
            </a:r>
            <a:r>
              <a:rPr lang="ja-JP" altLang="ja-JP" sz="1200" dirty="0">
                <a:effectLst/>
                <a:latin typeface="Meiryo UI" panose="020B0604030504040204" pitchFamily="50" charset="-128"/>
                <a:ea typeface="Meiryo UI" panose="020B0604030504040204" pitchFamily="50" charset="-128"/>
                <a:cs typeface="Times New Roman" panose="02020603050405020304" pitchFamily="18" charset="0"/>
              </a:rPr>
              <a:t>のごみを「海洋プラスチックごみ」と言って、いま、世界中で大きな問題になっています。</a:t>
            </a:r>
            <a:endPar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944661EE-1F9D-4CAB-8142-4DA1BB506F11}" type="slidenum">
              <a:rPr kumimoji="1" lang="ja-JP" altLang="en-US" smtClean="0"/>
              <a:t>8</a:t>
            </a:fld>
            <a:endParaRPr kumimoji="1" lang="ja-JP" altLang="en-US"/>
          </a:p>
        </p:txBody>
      </p:sp>
    </p:spTree>
    <p:extLst>
      <p:ext uri="{BB962C8B-B14F-4D97-AF65-F5344CB8AC3E}">
        <p14:creationId xmlns:p14="http://schemas.microsoft.com/office/powerpoint/2010/main" val="400698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・ごみを管理する仕組みが十分にできていない国では、このような状況です。</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・川にごみが投げ捨てられたり、ごみを処分する場所に持って行っても、きちんと土で覆う等の処理が行われないために、ごみが風で飛ばされて、川に入ったり、海へ流れ出たりしています。</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944661EE-1F9D-4CAB-8142-4DA1BB506F11}" type="slidenum">
              <a:rPr kumimoji="1" lang="ja-JP" altLang="en-US" smtClean="0"/>
              <a:t>9</a:t>
            </a:fld>
            <a:endParaRPr kumimoji="1" lang="ja-JP" altLang="en-US"/>
          </a:p>
        </p:txBody>
      </p:sp>
    </p:spTree>
    <p:extLst>
      <p:ext uri="{BB962C8B-B14F-4D97-AF65-F5344CB8AC3E}">
        <p14:creationId xmlns:p14="http://schemas.microsoft.com/office/powerpoint/2010/main" val="3970572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A2CB884-9E21-4A0D-8BFE-4AD430B02C0B}" type="datetime1">
              <a:rPr kumimoji="1" lang="ja-JP" altLang="en-US" smtClean="0"/>
              <a:t>2023/3/6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E8FC31-A024-4B65-AE4D-5F899CF5BDDF}" type="slidenum">
              <a:rPr kumimoji="1" lang="ja-JP" altLang="en-US" smtClean="0"/>
              <a:t>‹#›</a:t>
            </a:fld>
            <a:endParaRPr kumimoji="1" lang="ja-JP" altLang="en-US"/>
          </a:p>
        </p:txBody>
      </p:sp>
    </p:spTree>
    <p:extLst>
      <p:ext uri="{BB962C8B-B14F-4D97-AF65-F5344CB8AC3E}">
        <p14:creationId xmlns:p14="http://schemas.microsoft.com/office/powerpoint/2010/main" val="173761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95DE966-6F7E-4D33-BD1D-E53B626ADD15}" type="datetime1">
              <a:rPr kumimoji="1" lang="ja-JP" altLang="en-US" smtClean="0"/>
              <a:t>2023/3/6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E8FC31-A024-4B65-AE4D-5F899CF5BDDF}" type="slidenum">
              <a:rPr kumimoji="1" lang="ja-JP" altLang="en-US" smtClean="0"/>
              <a:t>‹#›</a:t>
            </a:fld>
            <a:endParaRPr kumimoji="1" lang="ja-JP" altLang="en-US"/>
          </a:p>
        </p:txBody>
      </p:sp>
    </p:spTree>
    <p:extLst>
      <p:ext uri="{BB962C8B-B14F-4D97-AF65-F5344CB8AC3E}">
        <p14:creationId xmlns:p14="http://schemas.microsoft.com/office/powerpoint/2010/main" val="31259896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F5FBD96-4F37-4710-807C-3926C660D889}" type="datetime1">
              <a:rPr kumimoji="1" lang="ja-JP" altLang="en-US" smtClean="0"/>
              <a:t>2023/3/6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E8FC31-A024-4B65-AE4D-5F899CF5BDDF}" type="slidenum">
              <a:rPr kumimoji="1" lang="ja-JP" altLang="en-US" smtClean="0"/>
              <a:t>‹#›</a:t>
            </a:fld>
            <a:endParaRPr kumimoji="1" lang="ja-JP" altLang="en-US"/>
          </a:p>
        </p:txBody>
      </p:sp>
    </p:spTree>
    <p:extLst>
      <p:ext uri="{BB962C8B-B14F-4D97-AF65-F5344CB8AC3E}">
        <p14:creationId xmlns:p14="http://schemas.microsoft.com/office/powerpoint/2010/main" val="135796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421B183-CE37-46E9-9573-CA4E97BA10E8}" type="datetime1">
              <a:rPr kumimoji="1" lang="ja-JP" altLang="en-US" smtClean="0"/>
              <a:t>2023/3/6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E8FC31-A024-4B65-AE4D-5F899CF5BDDF}" type="slidenum">
              <a:rPr kumimoji="1" lang="ja-JP" altLang="en-US" smtClean="0"/>
              <a:t>‹#›</a:t>
            </a:fld>
            <a:endParaRPr kumimoji="1" lang="ja-JP" altLang="en-US"/>
          </a:p>
        </p:txBody>
      </p:sp>
    </p:spTree>
    <p:extLst>
      <p:ext uri="{BB962C8B-B14F-4D97-AF65-F5344CB8AC3E}">
        <p14:creationId xmlns:p14="http://schemas.microsoft.com/office/powerpoint/2010/main" val="154096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73825C1-558C-4691-A50A-2AB533A9E498}" type="datetime1">
              <a:rPr kumimoji="1" lang="ja-JP" altLang="en-US" smtClean="0"/>
              <a:t>2023/3/6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6E8FC31-A024-4B65-AE4D-5F899CF5BDDF}" type="slidenum">
              <a:rPr kumimoji="1" lang="ja-JP" altLang="en-US" smtClean="0"/>
              <a:t>‹#›</a:t>
            </a:fld>
            <a:endParaRPr kumimoji="1" lang="ja-JP" altLang="en-US"/>
          </a:p>
        </p:txBody>
      </p:sp>
    </p:spTree>
    <p:extLst>
      <p:ext uri="{BB962C8B-B14F-4D97-AF65-F5344CB8AC3E}">
        <p14:creationId xmlns:p14="http://schemas.microsoft.com/office/powerpoint/2010/main" val="345063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2AC0EB8-E7AD-497A-9FF3-1C438DC7A41D}" type="datetime1">
              <a:rPr kumimoji="1" lang="ja-JP" altLang="en-US" smtClean="0"/>
              <a:t>2023/3/6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E8FC31-A024-4B65-AE4D-5F899CF5BDDF}" type="slidenum">
              <a:rPr kumimoji="1" lang="ja-JP" altLang="en-US" smtClean="0"/>
              <a:t>‹#›</a:t>
            </a:fld>
            <a:endParaRPr kumimoji="1" lang="ja-JP" altLang="en-US"/>
          </a:p>
        </p:txBody>
      </p:sp>
    </p:spTree>
    <p:extLst>
      <p:ext uri="{BB962C8B-B14F-4D97-AF65-F5344CB8AC3E}">
        <p14:creationId xmlns:p14="http://schemas.microsoft.com/office/powerpoint/2010/main" val="285010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C950AA7-8C1D-416F-BC1D-9142A6AA439C}" type="datetime1">
              <a:rPr kumimoji="1" lang="ja-JP" altLang="en-US" smtClean="0"/>
              <a:t>2023/3/6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6E8FC31-A024-4B65-AE4D-5F899CF5BDDF}" type="slidenum">
              <a:rPr kumimoji="1" lang="ja-JP" altLang="en-US" smtClean="0"/>
              <a:t>‹#›</a:t>
            </a:fld>
            <a:endParaRPr kumimoji="1" lang="ja-JP" altLang="en-US"/>
          </a:p>
        </p:txBody>
      </p:sp>
    </p:spTree>
    <p:extLst>
      <p:ext uri="{BB962C8B-B14F-4D97-AF65-F5344CB8AC3E}">
        <p14:creationId xmlns:p14="http://schemas.microsoft.com/office/powerpoint/2010/main" val="210115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D4E5F43-8200-40D1-9E64-5397E4ED91C0}" type="datetime1">
              <a:rPr kumimoji="1" lang="ja-JP" altLang="en-US" smtClean="0"/>
              <a:t>2023/3/6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6E8FC31-A024-4B65-AE4D-5F899CF5BDDF}" type="slidenum">
              <a:rPr kumimoji="1" lang="ja-JP" altLang="en-US" smtClean="0"/>
              <a:t>‹#›</a:t>
            </a:fld>
            <a:endParaRPr kumimoji="1" lang="ja-JP" altLang="en-US"/>
          </a:p>
        </p:txBody>
      </p:sp>
    </p:spTree>
    <p:extLst>
      <p:ext uri="{BB962C8B-B14F-4D97-AF65-F5344CB8AC3E}">
        <p14:creationId xmlns:p14="http://schemas.microsoft.com/office/powerpoint/2010/main" val="387116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00AA7-9A3C-4F69-BB46-279CE768F438}" type="datetime1">
              <a:rPr kumimoji="1" lang="ja-JP" altLang="en-US" smtClean="0"/>
              <a:t>2023/3/6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6E8FC31-A024-4B65-AE4D-5F899CF5BDDF}" type="slidenum">
              <a:rPr kumimoji="1" lang="ja-JP" altLang="en-US" smtClean="0"/>
              <a:t>‹#›</a:t>
            </a:fld>
            <a:endParaRPr kumimoji="1" lang="ja-JP" altLang="en-US"/>
          </a:p>
        </p:txBody>
      </p:sp>
    </p:spTree>
    <p:extLst>
      <p:ext uri="{BB962C8B-B14F-4D97-AF65-F5344CB8AC3E}">
        <p14:creationId xmlns:p14="http://schemas.microsoft.com/office/powerpoint/2010/main" val="123836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5DE966-6F7E-4D33-BD1D-E53B626ADD15}" type="datetime1">
              <a:rPr kumimoji="1" lang="ja-JP" altLang="en-US" smtClean="0"/>
              <a:t>2023/3/6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E8FC31-A024-4B65-AE4D-5F899CF5BDDF}" type="slidenum">
              <a:rPr kumimoji="1" lang="ja-JP" altLang="en-US" smtClean="0"/>
              <a:t>‹#›</a:t>
            </a:fld>
            <a:endParaRPr kumimoji="1" lang="ja-JP" altLang="en-US"/>
          </a:p>
        </p:txBody>
      </p:sp>
    </p:spTree>
    <p:extLst>
      <p:ext uri="{BB962C8B-B14F-4D97-AF65-F5344CB8AC3E}">
        <p14:creationId xmlns:p14="http://schemas.microsoft.com/office/powerpoint/2010/main" val="401834273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1CFDA93-A355-4EA9-A8EA-C3994FCDFB5A}" type="datetime1">
              <a:rPr kumimoji="1" lang="ja-JP" altLang="en-US" smtClean="0"/>
              <a:t>2023/3/6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6E8FC31-A024-4B65-AE4D-5F899CF5BDDF}" type="slidenum">
              <a:rPr kumimoji="1" lang="ja-JP" altLang="en-US" smtClean="0"/>
              <a:t>‹#›</a:t>
            </a:fld>
            <a:endParaRPr kumimoji="1" lang="ja-JP" altLang="en-US"/>
          </a:p>
        </p:txBody>
      </p:sp>
    </p:spTree>
    <p:extLst>
      <p:ext uri="{BB962C8B-B14F-4D97-AF65-F5344CB8AC3E}">
        <p14:creationId xmlns:p14="http://schemas.microsoft.com/office/powerpoint/2010/main" val="211621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DE966-6F7E-4D33-BD1D-E53B626ADD15}" type="datetime1">
              <a:rPr kumimoji="1" lang="ja-JP" altLang="en-US" smtClean="0"/>
              <a:t>2023/3/6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8FC31-A024-4B65-AE4D-5F899CF5BDDF}" type="slidenum">
              <a:rPr kumimoji="1" lang="ja-JP" altLang="en-US" smtClean="0"/>
              <a:t>‹#›</a:t>
            </a:fld>
            <a:endParaRPr kumimoji="1" lang="ja-JP" altLang="en-US"/>
          </a:p>
        </p:txBody>
      </p:sp>
    </p:spTree>
    <p:extLst>
      <p:ext uri="{BB962C8B-B14F-4D97-AF65-F5344CB8AC3E}">
        <p14:creationId xmlns:p14="http://schemas.microsoft.com/office/powerpoint/2010/main" val="164746077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タイトル 1"/>
          <p:cNvSpPr>
            <a:spLocks noGrp="1"/>
          </p:cNvSpPr>
          <p:nvPr>
            <p:ph type="ctrTitle"/>
          </p:nvPr>
        </p:nvSpPr>
        <p:spPr>
          <a:xfrm>
            <a:off x="-79248" y="771570"/>
            <a:ext cx="9342064" cy="1397713"/>
          </a:xfrm>
        </p:spPr>
        <p:txBody>
          <a:bodyPr>
            <a:noAutofit/>
          </a:bodyPr>
          <a:lstStyle/>
          <a:p>
            <a:pPr>
              <a:lnSpc>
                <a:spcPts val="2400"/>
              </a:lnSpc>
            </a:pPr>
            <a:r>
              <a:rPr lang="ja-JP" altLang="en-US" sz="32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大阪市</a:t>
            </a:r>
            <a:r>
              <a:rPr lang="ja-JP" altLang="en-US" sz="3200" dirty="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の水</a:t>
            </a:r>
            <a:r>
              <a:rPr lang="ja-JP" altLang="en-US" sz="32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環境と</a:t>
            </a:r>
            <a:r>
              <a:rPr lang="en-US" altLang="ja-JP" sz="32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
            </a:r>
            <a:br>
              <a:rPr lang="en-US" altLang="ja-JP" sz="32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br>
            <a:r>
              <a:rPr lang="en-US" altLang="ja-JP" sz="32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
            </a:r>
            <a:br>
              <a:rPr lang="en-US" altLang="ja-JP" sz="32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br>
            <a:r>
              <a:rPr lang="ja-JP" altLang="en-US" sz="32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海洋</a:t>
            </a:r>
            <a:r>
              <a:rPr lang="ja-JP" altLang="en-US" sz="3200" dirty="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プラスチックごみ</a:t>
            </a:r>
            <a:r>
              <a:rPr lang="ja-JP" altLang="en-US" sz="32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問題について</a:t>
            </a:r>
            <a:r>
              <a:rPr lang="en-US" altLang="ja-JP" sz="32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
            </a:r>
            <a:br>
              <a:rPr lang="en-US" altLang="ja-JP" sz="32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br>
            <a:r>
              <a:rPr lang="en-US" altLang="ja-JP" sz="32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
            </a:r>
            <a:br>
              <a:rPr lang="en-US" altLang="ja-JP" sz="32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br>
            <a:r>
              <a:rPr lang="ja-JP" altLang="en-US" sz="32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a:t>
            </a:r>
            <a:r>
              <a:rPr lang="ja-JP" altLang="en-US" sz="3200" dirty="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大和川を中心に～</a:t>
            </a:r>
          </a:p>
        </p:txBody>
      </p:sp>
      <p:sp>
        <p:nvSpPr>
          <p:cNvPr id="3" name="サブタイトル 2"/>
          <p:cNvSpPr>
            <a:spLocks noGrp="1"/>
          </p:cNvSpPr>
          <p:nvPr>
            <p:ph type="subTitle" idx="1"/>
          </p:nvPr>
        </p:nvSpPr>
        <p:spPr>
          <a:xfrm>
            <a:off x="5840720" y="5789786"/>
            <a:ext cx="3166120" cy="1199704"/>
          </a:xfrm>
        </p:spPr>
        <p:txBody>
          <a:bodyPr>
            <a:normAutofit/>
          </a:bodyPr>
          <a:lstStyle/>
          <a:p>
            <a:r>
              <a:rPr lang="ja-JP" altLang="en-US" sz="1500" dirty="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　　　　　　　かんきょうきょく</a:t>
            </a:r>
            <a:endParaRPr lang="en-US" altLang="ja-JP" sz="1500" dirty="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endParaRPr>
          </a:p>
          <a:p>
            <a:r>
              <a:rPr lang="ja-JP" altLang="en-US" sz="3600" dirty="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大阪市環境局</a:t>
            </a:r>
          </a:p>
        </p:txBody>
      </p:sp>
      <p:grpSp>
        <p:nvGrpSpPr>
          <p:cNvPr id="5" name="グループ化 4"/>
          <p:cNvGrpSpPr>
            <a:grpSpLocks noChangeAspect="1"/>
          </p:cNvGrpSpPr>
          <p:nvPr/>
        </p:nvGrpSpPr>
        <p:grpSpPr>
          <a:xfrm>
            <a:off x="211268" y="5277599"/>
            <a:ext cx="2708137" cy="1377577"/>
            <a:chOff x="272223" y="1857722"/>
            <a:chExt cx="5416257" cy="2755154"/>
          </a:xfrm>
        </p:grpSpPr>
        <p:sp>
          <p:nvSpPr>
            <p:cNvPr id="6" name="正方形/長方形 5"/>
            <p:cNvSpPr/>
            <p:nvPr/>
          </p:nvSpPr>
          <p:spPr>
            <a:xfrm>
              <a:off x="272223" y="1857722"/>
              <a:ext cx="5416257" cy="27551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80" y="1953331"/>
              <a:ext cx="2574412" cy="2574412"/>
            </a:xfrm>
            <a:prstGeom prst="rect">
              <a:avLst/>
            </a:prstGeom>
          </p:spPr>
        </p:pic>
        <p:pic>
          <p:nvPicPr>
            <p:cNvPr id="8" name="図 7" descr="X:\ユーザ作業用フォルダ\16水環境計画\04 水環境計画関係（計画準備）\R2\02業者に委託するもの（ブルーオーシャン系）\06デザイン\SDGsロゴ\sdg_icon_14_ja_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5800" y="1962537"/>
              <a:ext cx="2565206" cy="2565206"/>
            </a:xfrm>
            <a:prstGeom prst="rect">
              <a:avLst/>
            </a:prstGeom>
            <a:noFill/>
            <a:ln>
              <a:noFill/>
            </a:ln>
          </p:spPr>
        </p:pic>
      </p:grpSp>
      <p:sp>
        <p:nvSpPr>
          <p:cNvPr id="9" name="タイトル 1"/>
          <p:cNvSpPr txBox="1">
            <a:spLocks/>
          </p:cNvSpPr>
          <p:nvPr/>
        </p:nvSpPr>
        <p:spPr>
          <a:xfrm>
            <a:off x="6071616" y="-212522"/>
            <a:ext cx="3993420" cy="6914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令和５年</a:t>
            </a:r>
            <a:r>
              <a:rPr lang="ja-JP" altLang="en-US" sz="1800" dirty="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４</a:t>
            </a:r>
            <a:r>
              <a:rPr lang="ja-JP" altLang="en-US" sz="18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月</a:t>
            </a:r>
            <a:r>
              <a:rPr lang="ja-JP" altLang="en-US" sz="1800" dirty="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２</a:t>
            </a:r>
            <a:r>
              <a:rPr lang="ja-JP" altLang="en-US" sz="1800" dirty="0" smtClean="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rPr>
              <a:t>日</a:t>
            </a:r>
            <a:endParaRPr lang="ja-JP" altLang="en-US" sz="1800" dirty="0">
              <a:solidFill>
                <a:schemeClr val="bg1"/>
              </a:solidFill>
              <a:latin typeface="UD デジタル 教科書体 N-B" panose="02020700000000000000" pitchFamily="17" charset="-128"/>
              <a:ea typeface="UD デジタル 教科書体 N-B" panose="02020700000000000000" pitchFamily="17" charset="-128"/>
              <a:cs typeface="メイリオ" pitchFamily="50" charset="-128"/>
            </a:endParaRPr>
          </a:p>
        </p:txBody>
      </p:sp>
      <p:sp>
        <p:nvSpPr>
          <p:cNvPr id="10" name="テキスト ボックス 9"/>
          <p:cNvSpPr txBox="1"/>
          <p:nvPr/>
        </p:nvSpPr>
        <p:spPr>
          <a:xfrm>
            <a:off x="4591784" y="245743"/>
            <a:ext cx="1127232" cy="253916"/>
          </a:xfrm>
          <a:prstGeom prst="rect">
            <a:avLst/>
          </a:prstGeom>
          <a:noFill/>
        </p:spPr>
        <p:txBody>
          <a:bodyPr wrap="none" rtlCol="0">
            <a:spAutoFit/>
          </a:bodyPr>
          <a:lstStyle/>
          <a:p>
            <a:r>
              <a:rPr kumimoji="1" lang="ja-JP" altLang="en-US" sz="1050" dirty="0" smtClean="0">
                <a:solidFill>
                  <a:schemeClr val="bg1"/>
                </a:solidFill>
                <a:latin typeface="UD デジタル 教科書体 N-B" panose="02020700000000000000" pitchFamily="17" charset="-128"/>
                <a:ea typeface="UD デジタル 教科書体 N-B" panose="02020700000000000000" pitchFamily="17" charset="-128"/>
              </a:rPr>
              <a:t>みずかんきょ</a:t>
            </a:r>
            <a:r>
              <a:rPr kumimoji="1" lang="ja-JP" altLang="en-US" sz="1050" dirty="0">
                <a:solidFill>
                  <a:schemeClr val="bg1"/>
                </a:solidFill>
                <a:latin typeface="UD デジタル 教科書体 N-B" panose="02020700000000000000" pitchFamily="17" charset="-128"/>
                <a:ea typeface="UD デジタル 教科書体 N-B" panose="02020700000000000000" pitchFamily="17" charset="-128"/>
              </a:rPr>
              <a:t>う</a:t>
            </a:r>
          </a:p>
        </p:txBody>
      </p:sp>
      <p:sp>
        <p:nvSpPr>
          <p:cNvPr id="11" name="テキスト ボックス 10"/>
          <p:cNvSpPr txBox="1"/>
          <p:nvPr/>
        </p:nvSpPr>
        <p:spPr>
          <a:xfrm>
            <a:off x="1341912" y="818767"/>
            <a:ext cx="857927" cy="253916"/>
          </a:xfrm>
          <a:prstGeom prst="rect">
            <a:avLst/>
          </a:prstGeom>
          <a:noFill/>
        </p:spPr>
        <p:txBody>
          <a:bodyPr wrap="none" rtlCol="0">
            <a:spAutoFit/>
          </a:bodyPr>
          <a:lstStyle/>
          <a:p>
            <a:r>
              <a:rPr kumimoji="1" lang="ja-JP" altLang="en-US" sz="1050" dirty="0" smtClean="0">
                <a:solidFill>
                  <a:schemeClr val="bg1"/>
                </a:solidFill>
                <a:latin typeface="UD デジタル 教科書体 N-B" panose="02020700000000000000" pitchFamily="17" charset="-128"/>
                <a:ea typeface="UD デジタル 教科書体 N-B" panose="02020700000000000000" pitchFamily="17" charset="-128"/>
              </a:rPr>
              <a:t>かい　よう</a:t>
            </a:r>
            <a:endParaRPr kumimoji="1" lang="ja-JP" altLang="en-US" sz="105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12" name="テキスト ボックス 11"/>
          <p:cNvSpPr txBox="1"/>
          <p:nvPr/>
        </p:nvSpPr>
        <p:spPr>
          <a:xfrm>
            <a:off x="5369354" y="818767"/>
            <a:ext cx="857927" cy="253916"/>
          </a:xfrm>
          <a:prstGeom prst="rect">
            <a:avLst/>
          </a:prstGeom>
          <a:noFill/>
        </p:spPr>
        <p:txBody>
          <a:bodyPr wrap="none" rtlCol="0">
            <a:spAutoFit/>
          </a:bodyPr>
          <a:lstStyle/>
          <a:p>
            <a:r>
              <a:rPr kumimoji="1" lang="ja-JP" altLang="en-US" sz="1050" dirty="0" smtClean="0">
                <a:solidFill>
                  <a:schemeClr val="bg1"/>
                </a:solidFill>
                <a:latin typeface="UD デジタル 教科書体 N-B" panose="02020700000000000000" pitchFamily="17" charset="-128"/>
                <a:ea typeface="UD デジタル 教科書体 N-B" panose="02020700000000000000" pitchFamily="17" charset="-128"/>
              </a:rPr>
              <a:t>もん　だい</a:t>
            </a:r>
            <a:endParaRPr kumimoji="1" lang="ja-JP" altLang="en-US" sz="105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13" name="テキスト ボックス 12"/>
          <p:cNvSpPr txBox="1"/>
          <p:nvPr/>
        </p:nvSpPr>
        <p:spPr>
          <a:xfrm>
            <a:off x="3363770" y="1433850"/>
            <a:ext cx="857927" cy="253916"/>
          </a:xfrm>
          <a:prstGeom prst="rect">
            <a:avLst/>
          </a:prstGeom>
          <a:noFill/>
        </p:spPr>
        <p:txBody>
          <a:bodyPr wrap="none" rtlCol="0">
            <a:spAutoFit/>
          </a:bodyPr>
          <a:lstStyle/>
          <a:p>
            <a:r>
              <a:rPr kumimoji="1" lang="ja-JP" altLang="en-US" sz="1050" dirty="0" smtClean="0">
                <a:solidFill>
                  <a:schemeClr val="bg1"/>
                </a:solidFill>
                <a:latin typeface="UD デジタル 教科書体 N-B" panose="02020700000000000000" pitchFamily="17" charset="-128"/>
                <a:ea typeface="UD デジタル 教科書体 N-B" panose="02020700000000000000" pitchFamily="17" charset="-128"/>
              </a:rPr>
              <a:t>やまとがわ</a:t>
            </a:r>
            <a:endParaRPr kumimoji="1" lang="ja-JP" altLang="en-US" sz="1050"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14" name="テキスト ボックス 13"/>
          <p:cNvSpPr txBox="1"/>
          <p:nvPr/>
        </p:nvSpPr>
        <p:spPr>
          <a:xfrm>
            <a:off x="4781300" y="1461480"/>
            <a:ext cx="857927" cy="253916"/>
          </a:xfrm>
          <a:prstGeom prst="rect">
            <a:avLst/>
          </a:prstGeom>
          <a:noFill/>
        </p:spPr>
        <p:txBody>
          <a:bodyPr wrap="none" rtlCol="0">
            <a:spAutoFit/>
          </a:bodyPr>
          <a:lstStyle/>
          <a:p>
            <a:r>
              <a:rPr kumimoji="1" lang="ja-JP" altLang="en-US" sz="1050" dirty="0" smtClean="0">
                <a:solidFill>
                  <a:schemeClr val="bg1"/>
                </a:solidFill>
                <a:latin typeface="UD デジタル 教科書体 N-B" panose="02020700000000000000" pitchFamily="17" charset="-128"/>
                <a:ea typeface="UD デジタル 教科書体 N-B" panose="02020700000000000000" pitchFamily="17" charset="-128"/>
              </a:rPr>
              <a:t>ちゅうしん</a:t>
            </a:r>
            <a:endParaRPr kumimoji="1" lang="ja-JP" altLang="en-US" sz="1050" dirty="0">
              <a:solidFill>
                <a:schemeClr val="bg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527927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サブタイトル 4">
            <a:extLst>
              <a:ext uri="{FF2B5EF4-FFF2-40B4-BE49-F238E27FC236}">
                <a16:creationId xmlns:a16="http://schemas.microsoft.com/office/drawing/2014/main" id="{C65BA184-FB12-4471-A7D2-FA6A3F40C93E}"/>
              </a:ext>
            </a:extLst>
          </p:cNvPr>
          <p:cNvSpPr txBox="1">
            <a:spLocks/>
          </p:cNvSpPr>
          <p:nvPr/>
        </p:nvSpPr>
        <p:spPr>
          <a:xfrm>
            <a:off x="-672692" y="6356228"/>
            <a:ext cx="3654603" cy="40464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a:lstStyle>
          <a:p>
            <a:endParaRPr lang="ja-JP" altLang="en-US" sz="1050" dirty="0"/>
          </a:p>
        </p:txBody>
      </p:sp>
      <p:sp>
        <p:nvSpPr>
          <p:cNvPr id="5" name="サブタイトル 4">
            <a:extLst>
              <a:ext uri="{FF2B5EF4-FFF2-40B4-BE49-F238E27FC236}">
                <a16:creationId xmlns:a16="http://schemas.microsoft.com/office/drawing/2014/main" id="{15294605-74F7-450A-92CC-DDFEA0E65724}"/>
              </a:ext>
            </a:extLst>
          </p:cNvPr>
          <p:cNvSpPr txBox="1">
            <a:spLocks/>
          </p:cNvSpPr>
          <p:nvPr/>
        </p:nvSpPr>
        <p:spPr>
          <a:xfrm>
            <a:off x="123028" y="5745177"/>
            <a:ext cx="3800712" cy="8133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600" b="1" kern="1400" dirty="0">
                <a:solidFill>
                  <a:schemeClr val="accent3">
                    <a:lumMod val="50000"/>
                  </a:schemeClr>
                </a:solidFill>
                <a:latin typeface="UD デジタル 教科書体 N-B" panose="02020700000000000000" pitchFamily="17" charset="-128"/>
                <a:ea typeface="UD デジタル 教科書体 N-B" panose="02020700000000000000" pitchFamily="17" charset="-128"/>
              </a:rPr>
              <a:t>アホウドリの死がい。胃の中からライターやペットボトルのキャップなど、プラスチック類のごみが見つかっている。</a:t>
            </a:r>
          </a:p>
        </p:txBody>
      </p:sp>
      <p:sp>
        <p:nvSpPr>
          <p:cNvPr id="6" name="サブタイトル 4">
            <a:extLst>
              <a:ext uri="{FF2B5EF4-FFF2-40B4-BE49-F238E27FC236}">
                <a16:creationId xmlns:a16="http://schemas.microsoft.com/office/drawing/2014/main" id="{A4A564A4-26F1-4D92-B949-646BBB2A31AE}"/>
              </a:ext>
            </a:extLst>
          </p:cNvPr>
          <p:cNvSpPr txBox="1">
            <a:spLocks/>
          </p:cNvSpPr>
          <p:nvPr/>
        </p:nvSpPr>
        <p:spPr>
          <a:xfrm>
            <a:off x="7968188" y="4656140"/>
            <a:ext cx="1169461" cy="77276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800" b="1" dirty="0">
                <a:solidFill>
                  <a:schemeClr val="accent3">
                    <a:lumMod val="50000"/>
                  </a:schemeClr>
                </a:solidFill>
                <a:latin typeface="UD デジタル 教科書体 N-B" panose="02020700000000000000" pitchFamily="17" charset="-128"/>
                <a:ea typeface="UD デジタル 教科書体 N-B" panose="02020700000000000000" pitchFamily="17" charset="-128"/>
              </a:rPr>
              <a:t>漁網に</a:t>
            </a:r>
            <a:r>
              <a:rPr lang="ja-JP" altLang="en-US" sz="1800" b="1" dirty="0" smtClean="0">
                <a:solidFill>
                  <a:schemeClr val="accent3">
                    <a:lumMod val="50000"/>
                  </a:schemeClr>
                </a:solidFill>
                <a:latin typeface="UD デジタル 教科書体 N-B" panose="02020700000000000000" pitchFamily="17" charset="-128"/>
                <a:ea typeface="UD デジタル 教科書体 N-B" panose="02020700000000000000" pitchFamily="17" charset="-128"/>
              </a:rPr>
              <a:t>からまった</a:t>
            </a:r>
            <a:r>
              <a:rPr lang="ja-JP" altLang="en-US" sz="1800" b="1" dirty="0">
                <a:solidFill>
                  <a:schemeClr val="accent3">
                    <a:lumMod val="50000"/>
                  </a:schemeClr>
                </a:solidFill>
                <a:latin typeface="UD デジタル 教科書体 N-B" panose="02020700000000000000" pitchFamily="17" charset="-128"/>
                <a:ea typeface="UD デジタル 教科書体 N-B" panose="02020700000000000000" pitchFamily="17" charset="-128"/>
              </a:rPr>
              <a:t>ウミガメ</a:t>
            </a:r>
          </a:p>
        </p:txBody>
      </p:sp>
      <p:sp>
        <p:nvSpPr>
          <p:cNvPr id="8" name="サブタイトル 4">
            <a:extLst>
              <a:ext uri="{FF2B5EF4-FFF2-40B4-BE49-F238E27FC236}">
                <a16:creationId xmlns:a16="http://schemas.microsoft.com/office/drawing/2014/main" id="{B1D1A847-6A8B-4E41-9DBE-E0D662E44E7D}"/>
              </a:ext>
            </a:extLst>
          </p:cNvPr>
          <p:cNvSpPr txBox="1">
            <a:spLocks/>
          </p:cNvSpPr>
          <p:nvPr/>
        </p:nvSpPr>
        <p:spPr>
          <a:xfrm>
            <a:off x="7949899" y="1686142"/>
            <a:ext cx="1260903" cy="15286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800" b="1" dirty="0">
                <a:solidFill>
                  <a:schemeClr val="accent3">
                    <a:lumMod val="50000"/>
                  </a:schemeClr>
                </a:solidFill>
                <a:latin typeface="UD デジタル 教科書体 N-B" panose="02020700000000000000" pitchFamily="17" charset="-128"/>
                <a:ea typeface="UD デジタル 教科書体 N-B" panose="02020700000000000000" pitchFamily="17" charset="-128"/>
              </a:rPr>
              <a:t>漁網にからまった動物を助けるダイバー</a:t>
            </a:r>
          </a:p>
        </p:txBody>
      </p:sp>
      <p:pic>
        <p:nvPicPr>
          <p:cNvPr id="7" name="Picture 2" descr="C:\Users\UENO\Desktop\albatross_CFacklerNOAAONMS.jpg">
            <a:extLst>
              <a:ext uri="{FF2B5EF4-FFF2-40B4-BE49-F238E27FC236}">
                <a16:creationId xmlns:a16="http://schemas.microsoft.com/office/drawing/2014/main" id="{02923ACB-7092-4097-A012-F72843E0D2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381" y="1099664"/>
            <a:ext cx="3458093" cy="4610792"/>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C:\Users\kumagai\Pictures\sea_turtle_entangled.jpg">
            <a:extLst>
              <a:ext uri="{FF2B5EF4-FFF2-40B4-BE49-F238E27FC236}">
                <a16:creationId xmlns:a16="http://schemas.microsoft.com/office/drawing/2014/main" id="{B787329B-4232-4AEF-9754-7939FB81C82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2585" y="3621024"/>
            <a:ext cx="4157831" cy="2690599"/>
          </a:xfrm>
          <a:prstGeom prst="rect">
            <a:avLst/>
          </a:prstGeom>
          <a:noFill/>
          <a:ln>
            <a:noFill/>
          </a:ln>
        </p:spPr>
      </p:pic>
      <p:pic>
        <p:nvPicPr>
          <p:cNvPr id="10" name="Picture 3" descr="C:\Users\UENO\Desktop\seal_entangled.jpg">
            <a:extLst>
              <a:ext uri="{FF2B5EF4-FFF2-40B4-BE49-F238E27FC236}">
                <a16:creationId xmlns:a16="http://schemas.microsoft.com/office/drawing/2014/main" id="{FDCEE65F-F022-4DD7-8379-AA3B822E34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5446" y="1099664"/>
            <a:ext cx="4154970" cy="250151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D0E68BAF-1450-4635-8ABB-D22CF1B27121}"/>
              </a:ext>
            </a:extLst>
          </p:cNvPr>
          <p:cNvSpPr txBox="1"/>
          <p:nvPr/>
        </p:nvSpPr>
        <p:spPr>
          <a:xfrm>
            <a:off x="5229403" y="6483871"/>
            <a:ext cx="4218174" cy="276999"/>
          </a:xfrm>
          <a:prstGeom prst="rect">
            <a:avLst/>
          </a:prstGeom>
          <a:noFill/>
        </p:spPr>
        <p:txBody>
          <a:bodyPr wrap="square">
            <a:spAutoFit/>
          </a:bodyPr>
          <a:lstStyle/>
          <a:p>
            <a:r>
              <a:rPr lang="ja-JP" altLang="en-US" sz="1200" dirty="0"/>
              <a:t>出典：「環境省 平成</a:t>
            </a:r>
            <a:r>
              <a:rPr lang="en-US" altLang="ja-JP" sz="1200" dirty="0"/>
              <a:t>29</a:t>
            </a:r>
            <a:r>
              <a:rPr lang="ja-JP" altLang="en-US" sz="1200" dirty="0"/>
              <a:t>年度漂着ごみ対策総合検討業務」</a:t>
            </a:r>
          </a:p>
        </p:txBody>
      </p:sp>
      <p:sp>
        <p:nvSpPr>
          <p:cNvPr id="16" name="正方形/長方形 15">
            <a:extLst>
              <a:ext uri="{FF2B5EF4-FFF2-40B4-BE49-F238E27FC236}">
                <a16:creationId xmlns:a16="http://schemas.microsoft.com/office/drawing/2014/main" id="{7D9B8B8B-5D7E-41F4-A886-E2BE9416B77D}"/>
              </a:ext>
            </a:extLst>
          </p:cNvPr>
          <p:cNvSpPr/>
          <p:nvPr/>
        </p:nvSpPr>
        <p:spPr>
          <a:xfrm>
            <a:off x="52560" y="33489"/>
            <a:ext cx="9000000" cy="90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2800" dirty="0" smtClean="0">
                <a:solidFill>
                  <a:schemeClr val="tx1"/>
                </a:solidFill>
                <a:latin typeface="UD Digi Kyokasho NP-B" panose="02020700000000000000" pitchFamily="18" charset="-128"/>
                <a:ea typeface="UD Digi Kyokasho NP-B" panose="02020700000000000000" pitchFamily="18" charset="-128"/>
              </a:rPr>
              <a:t>海洋プラスチックごみが起こす問題</a:t>
            </a:r>
            <a:endParaRPr lang="ja-JP" altLang="en-US" sz="2800" dirty="0">
              <a:solidFill>
                <a:schemeClr val="tx1"/>
              </a:solidFill>
              <a:latin typeface="UD Digi Kyokasho NP-B" panose="02020700000000000000" pitchFamily="18" charset="-128"/>
              <a:ea typeface="UD Digi Kyokasho NP-B" panose="02020700000000000000" pitchFamily="18" charset="-128"/>
            </a:endParaRPr>
          </a:p>
        </p:txBody>
      </p:sp>
      <p:sp>
        <p:nvSpPr>
          <p:cNvPr id="11" name="テキスト ボックス 10"/>
          <p:cNvSpPr txBox="1"/>
          <p:nvPr/>
        </p:nvSpPr>
        <p:spPr>
          <a:xfrm>
            <a:off x="1725043" y="55423"/>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かいよう</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12" name="テキスト ボックス 11"/>
          <p:cNvSpPr txBox="1"/>
          <p:nvPr/>
        </p:nvSpPr>
        <p:spPr>
          <a:xfrm>
            <a:off x="6648276" y="55423"/>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もんだい</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14" name="テキスト ボックス 13"/>
          <p:cNvSpPr txBox="1"/>
          <p:nvPr/>
        </p:nvSpPr>
        <p:spPr>
          <a:xfrm>
            <a:off x="7949899" y="1500075"/>
            <a:ext cx="595035" cy="215444"/>
          </a:xfrm>
          <a:prstGeom prst="rect">
            <a:avLst/>
          </a:prstGeom>
          <a:noFill/>
        </p:spPr>
        <p:txBody>
          <a:bodyPr wrap="none" rtlCol="0">
            <a:spAutoFit/>
          </a:bodyPr>
          <a:lstStyle/>
          <a:p>
            <a:r>
              <a:rPr kumimoji="1" lang="ja-JP" altLang="en-US" sz="800" dirty="0" smtClean="0">
                <a:latin typeface="UD デジタル 教科書体 N-B" panose="02020700000000000000" pitchFamily="17" charset="-128"/>
                <a:ea typeface="UD デジタル 教科書体 N-B" panose="02020700000000000000" pitchFamily="17" charset="-128"/>
              </a:rPr>
              <a:t>ぎょも</a:t>
            </a:r>
            <a:r>
              <a:rPr kumimoji="1" lang="ja-JP" altLang="en-US" sz="800" dirty="0">
                <a:latin typeface="UD デジタル 教科書体 N-B" panose="02020700000000000000" pitchFamily="17" charset="-128"/>
                <a:ea typeface="UD デジタル 教科書体 N-B" panose="02020700000000000000" pitchFamily="17" charset="-128"/>
              </a:rPr>
              <a:t>う</a:t>
            </a:r>
          </a:p>
        </p:txBody>
      </p:sp>
      <p:sp>
        <p:nvSpPr>
          <p:cNvPr id="15" name="テキスト ボックス 14"/>
          <p:cNvSpPr txBox="1"/>
          <p:nvPr/>
        </p:nvSpPr>
        <p:spPr>
          <a:xfrm>
            <a:off x="7968186" y="4473154"/>
            <a:ext cx="595035" cy="215444"/>
          </a:xfrm>
          <a:prstGeom prst="rect">
            <a:avLst/>
          </a:prstGeom>
          <a:noFill/>
        </p:spPr>
        <p:txBody>
          <a:bodyPr wrap="none" rtlCol="0">
            <a:spAutoFit/>
          </a:bodyPr>
          <a:lstStyle/>
          <a:p>
            <a:r>
              <a:rPr kumimoji="1" lang="ja-JP" altLang="en-US" sz="800" dirty="0" smtClean="0">
                <a:latin typeface="UD デジタル 教科書体 N-B" panose="02020700000000000000" pitchFamily="17" charset="-128"/>
                <a:ea typeface="UD デジタル 教科書体 N-B" panose="02020700000000000000" pitchFamily="17" charset="-128"/>
              </a:rPr>
              <a:t>ぎょもう</a:t>
            </a:r>
            <a:endParaRPr kumimoji="1" lang="ja-JP" altLang="en-US" sz="8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649331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E0AE78BA-F4EE-4F41-A2EB-00F682C5A938}"/>
              </a:ext>
            </a:extLst>
          </p:cNvPr>
          <p:cNvSpPr txBox="1"/>
          <p:nvPr/>
        </p:nvSpPr>
        <p:spPr>
          <a:xfrm>
            <a:off x="5187429" y="6551116"/>
            <a:ext cx="4096299" cy="276999"/>
          </a:xfrm>
          <a:prstGeom prst="rect">
            <a:avLst/>
          </a:prstGeom>
          <a:noFill/>
        </p:spPr>
        <p:txBody>
          <a:bodyPr wrap="square">
            <a:spAutoFit/>
          </a:bodyPr>
          <a:lstStyle/>
          <a:p>
            <a:r>
              <a:rPr lang="ja-JP" altLang="en-US" sz="1200" dirty="0"/>
              <a:t>出典：「環境省 平成</a:t>
            </a:r>
            <a:r>
              <a:rPr lang="en-US" altLang="ja-JP" sz="1200" dirty="0"/>
              <a:t>29</a:t>
            </a:r>
            <a:r>
              <a:rPr lang="ja-JP" altLang="en-US" sz="1200" dirty="0"/>
              <a:t>年度漂着ごみ対策総合検討業務」</a:t>
            </a:r>
          </a:p>
        </p:txBody>
      </p:sp>
      <p:sp>
        <p:nvSpPr>
          <p:cNvPr id="19" name="正方形/長方形 18">
            <a:extLst>
              <a:ext uri="{FF2B5EF4-FFF2-40B4-BE49-F238E27FC236}">
                <a16:creationId xmlns:a16="http://schemas.microsoft.com/office/drawing/2014/main" id="{7D9B8B8B-5D7E-41F4-A886-E2BE9416B77D}"/>
              </a:ext>
            </a:extLst>
          </p:cNvPr>
          <p:cNvSpPr/>
          <p:nvPr/>
        </p:nvSpPr>
        <p:spPr>
          <a:xfrm>
            <a:off x="53260" y="17886"/>
            <a:ext cx="9000000" cy="90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2800" dirty="0" smtClean="0">
                <a:solidFill>
                  <a:schemeClr val="tx1"/>
                </a:solidFill>
                <a:latin typeface="UD デジタル 教科書体 N-B" panose="02020700000000000000" pitchFamily="17" charset="-128"/>
                <a:ea typeface="UD デジタル 教科書体 N-B" panose="02020700000000000000" pitchFamily="17" charset="-128"/>
              </a:rPr>
              <a:t>マイクロプラスチックが起こす問題</a:t>
            </a:r>
            <a:endParaRPr lang="ja-JP" altLang="en-US" sz="28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7" name="テキスト ボックス 16"/>
          <p:cNvSpPr txBox="1"/>
          <p:nvPr/>
        </p:nvSpPr>
        <p:spPr>
          <a:xfrm>
            <a:off x="6648276" y="55423"/>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もんだい</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pic>
        <p:nvPicPr>
          <p:cNvPr id="18" name="Picture 4" descr="イラスト：内外地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473" y="1069365"/>
            <a:ext cx="5727787" cy="5078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グループ化 6"/>
          <p:cNvGrpSpPr>
            <a:grpSpLocks noChangeAspect="1"/>
          </p:cNvGrpSpPr>
          <p:nvPr/>
        </p:nvGrpSpPr>
        <p:grpSpPr>
          <a:xfrm>
            <a:off x="48857" y="4167072"/>
            <a:ext cx="3506738" cy="2141730"/>
            <a:chOff x="-496127" y="4404985"/>
            <a:chExt cx="3532525" cy="2157478"/>
          </a:xfrm>
        </p:grpSpPr>
        <p:pic>
          <p:nvPicPr>
            <p:cNvPr id="14" name="Picture 2" descr="\\Nas-nai01\開発\currentyear\27-S-046_漂着ごみ対策総合検討業務\10_モニタリング調査\03.調査成果\H28\4.酒田\PIC\調査\P6100127.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96127" y="4412589"/>
              <a:ext cx="3524989" cy="1747967"/>
            </a:xfrm>
            <a:prstGeom prst="rect">
              <a:avLst/>
            </a:prstGeom>
            <a:noFill/>
            <a:extLst>
              <a:ext uri="{909E8E84-426E-40DD-AFC4-6F175D3DCCD1}">
                <a14:hiddenFill xmlns:a14="http://schemas.microsoft.com/office/drawing/2010/main">
                  <a:solidFill>
                    <a:srgbClr val="FFFFFF"/>
                  </a:solidFill>
                </a14:hiddenFill>
              </a:ext>
            </a:extLst>
          </p:spPr>
        </p:pic>
        <p:sp>
          <p:nvSpPr>
            <p:cNvPr id="16" name="サブタイトル 4"/>
            <p:cNvSpPr txBox="1">
              <a:spLocks/>
            </p:cNvSpPr>
            <p:nvPr/>
          </p:nvSpPr>
          <p:spPr>
            <a:xfrm>
              <a:off x="-488591" y="6146975"/>
              <a:ext cx="3524989" cy="376172"/>
            </a:xfrm>
            <a:prstGeom prst="rect">
              <a:avLst/>
            </a:prstGeom>
            <a:solidFill>
              <a:schemeClr val="bg1"/>
            </a:solidFill>
            <a:ln>
              <a:noFill/>
            </a:ln>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600" dirty="0">
                  <a:solidFill>
                    <a:schemeClr val="accent3">
                      <a:lumMod val="50000"/>
                    </a:schemeClr>
                  </a:solidFill>
                  <a:latin typeface="UD デジタル 教科書体 NK-B" panose="02020700000000000000" pitchFamily="18" charset="-128"/>
                  <a:ea typeface="UD デジタル 教科書体 NK-B" panose="02020700000000000000" pitchFamily="18" charset="-128"/>
                </a:rPr>
                <a:t>砂浜で見つかった小さなプラスチック</a:t>
              </a:r>
              <a:endParaRPr lang="en-US" altLang="ja-JP" sz="1600" dirty="0">
                <a:solidFill>
                  <a:schemeClr val="accent3">
                    <a:lumMod val="50000"/>
                  </a:schemeClr>
                </a:solidFill>
                <a:latin typeface="UD デジタル 教科書体 NK-B" panose="02020700000000000000" pitchFamily="18" charset="-128"/>
                <a:ea typeface="UD デジタル 教科書体 NK-B" panose="02020700000000000000" pitchFamily="18" charset="-128"/>
              </a:endParaRPr>
            </a:p>
          </p:txBody>
        </p:sp>
        <p:sp>
          <p:nvSpPr>
            <p:cNvPr id="28" name="正方形/長方形 27"/>
            <p:cNvSpPr/>
            <p:nvPr/>
          </p:nvSpPr>
          <p:spPr>
            <a:xfrm>
              <a:off x="-496127" y="4404985"/>
              <a:ext cx="3509916" cy="2157478"/>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cxnSp>
        <p:nvCxnSpPr>
          <p:cNvPr id="49" name="直線コネクタ 48"/>
          <p:cNvCxnSpPr/>
          <p:nvPr/>
        </p:nvCxnSpPr>
        <p:spPr>
          <a:xfrm>
            <a:off x="3196914" y="2125034"/>
            <a:ext cx="717362" cy="6209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a:grpSpLocks noChangeAspect="1"/>
          </p:cNvGrpSpPr>
          <p:nvPr/>
        </p:nvGrpSpPr>
        <p:grpSpPr>
          <a:xfrm>
            <a:off x="71551" y="1228776"/>
            <a:ext cx="3148064" cy="1944000"/>
            <a:chOff x="-1375611" y="921371"/>
            <a:chExt cx="3514843" cy="2170496"/>
          </a:xfrm>
        </p:grpSpPr>
        <p:grpSp>
          <p:nvGrpSpPr>
            <p:cNvPr id="25" name="グループ化 24"/>
            <p:cNvGrpSpPr/>
            <p:nvPr/>
          </p:nvGrpSpPr>
          <p:grpSpPr>
            <a:xfrm>
              <a:off x="-1375611" y="934389"/>
              <a:ext cx="3514843" cy="2157478"/>
              <a:chOff x="149627" y="874838"/>
              <a:chExt cx="4180088" cy="2502951"/>
            </a:xfrm>
          </p:grpSpPr>
          <p:pic>
            <p:nvPicPr>
              <p:cNvPr id="13" name="Picture 2" descr="C:\Users\UENO\Desktop\P2211287_劣化しているペットボトル.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6727" y="874838"/>
                <a:ext cx="4172988" cy="2071243"/>
              </a:xfrm>
              <a:prstGeom prst="rect">
                <a:avLst/>
              </a:prstGeom>
              <a:noFill/>
              <a:extLst>
                <a:ext uri="{909E8E84-426E-40DD-AFC4-6F175D3DCCD1}">
                  <a14:hiddenFill xmlns:a14="http://schemas.microsoft.com/office/drawing/2010/main">
                    <a:solidFill>
                      <a:srgbClr val="FFFFFF"/>
                    </a:solidFill>
                  </a14:hiddenFill>
                </a:ext>
              </a:extLst>
            </p:spPr>
          </p:pic>
          <p:sp>
            <p:nvSpPr>
              <p:cNvPr id="15" name="サブタイトル 4"/>
              <p:cNvSpPr txBox="1">
                <a:spLocks/>
              </p:cNvSpPr>
              <p:nvPr/>
            </p:nvSpPr>
            <p:spPr>
              <a:xfrm>
                <a:off x="149627" y="2965922"/>
                <a:ext cx="4174229" cy="411867"/>
              </a:xfrm>
              <a:prstGeom prst="rect">
                <a:avLst/>
              </a:prstGeom>
              <a:solidFill>
                <a:schemeClr val="bg1"/>
              </a:solidFill>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600" dirty="0">
                    <a:solidFill>
                      <a:schemeClr val="accent3">
                        <a:lumMod val="50000"/>
                      </a:schemeClr>
                    </a:solidFill>
                    <a:latin typeface="UD デジタル 教科書体 NK-B" panose="02020700000000000000" pitchFamily="18" charset="-128"/>
                    <a:ea typeface="UD デジタル 教科書体 NK-B" panose="02020700000000000000" pitchFamily="18" charset="-128"/>
                  </a:rPr>
                  <a:t>ボロボロになったペットボトル</a:t>
                </a:r>
              </a:p>
            </p:txBody>
          </p:sp>
        </p:grpSp>
        <p:sp>
          <p:nvSpPr>
            <p:cNvPr id="27" name="正方形/長方形 26"/>
            <p:cNvSpPr/>
            <p:nvPr/>
          </p:nvSpPr>
          <p:spPr>
            <a:xfrm>
              <a:off x="-1375611" y="921371"/>
              <a:ext cx="3509916" cy="2157478"/>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cxnSp>
        <p:nvCxnSpPr>
          <p:cNvPr id="51" name="直線コネクタ 50"/>
          <p:cNvCxnSpPr/>
          <p:nvPr/>
        </p:nvCxnSpPr>
        <p:spPr>
          <a:xfrm flipV="1">
            <a:off x="2450592" y="3498561"/>
            <a:ext cx="1105003" cy="6760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線吹き出し 2 (枠付き) 46"/>
          <p:cNvSpPr/>
          <p:nvPr/>
        </p:nvSpPr>
        <p:spPr>
          <a:xfrm>
            <a:off x="4461879" y="5865981"/>
            <a:ext cx="3347777" cy="685135"/>
          </a:xfrm>
          <a:prstGeom prst="borderCallout2">
            <a:avLst>
              <a:gd name="adj1" fmla="val 18750"/>
              <a:gd name="adj2" fmla="val -477"/>
              <a:gd name="adj3" fmla="val 18750"/>
              <a:gd name="adj4" fmla="val -16667"/>
              <a:gd name="adj5" fmla="val -22797"/>
              <a:gd name="adj6" fmla="val -33264"/>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「マイクロプラスチック」</a:t>
            </a:r>
            <a:endParaRPr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algn="ctr"/>
            <a:r>
              <a:rPr lang="en-US" altLang="ja-JP" dirty="0">
                <a:solidFill>
                  <a:schemeClr val="tx1"/>
                </a:solidFill>
                <a:latin typeface="UD デジタル 教科書体 NK-B" panose="02020700000000000000" pitchFamily="18" charset="-128"/>
                <a:ea typeface="UD デジタル 教科書体 NK-B" panose="02020700000000000000" pitchFamily="18" charset="-128"/>
              </a:rPr>
              <a:t>5mm</a:t>
            </a:r>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より小さなプラスチック</a:t>
            </a:r>
          </a:p>
        </p:txBody>
      </p:sp>
    </p:spTree>
    <p:extLst>
      <p:ext uri="{BB962C8B-B14F-4D97-AF65-F5344CB8AC3E}">
        <p14:creationId xmlns:p14="http://schemas.microsoft.com/office/powerpoint/2010/main" val="3580970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 name="図 3" descr="水の中にいる鳥&#10;&#10;低い精度で自動的に生成された説明">
            <a:extLst>
              <a:ext uri="{FF2B5EF4-FFF2-40B4-BE49-F238E27FC236}">
                <a16:creationId xmlns:a16="http://schemas.microsoft.com/office/drawing/2014/main" id="{BBDDF17B-AAF0-47FC-955F-30472A242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92" y="1049477"/>
            <a:ext cx="8006525" cy="4968000"/>
          </a:xfrm>
          <a:prstGeom prst="rect">
            <a:avLst/>
          </a:prstGeom>
        </p:spPr>
      </p:pic>
      <p:sp>
        <p:nvSpPr>
          <p:cNvPr id="7" name="テキスト ボックス 6">
            <a:extLst>
              <a:ext uri="{FF2B5EF4-FFF2-40B4-BE49-F238E27FC236}">
                <a16:creationId xmlns:a16="http://schemas.microsoft.com/office/drawing/2014/main" id="{6CDD45DF-7268-491C-985D-EC7811C9116D}"/>
              </a:ext>
            </a:extLst>
          </p:cNvPr>
          <p:cNvSpPr txBox="1"/>
          <p:nvPr/>
        </p:nvSpPr>
        <p:spPr>
          <a:xfrm>
            <a:off x="4300190" y="6545563"/>
            <a:ext cx="5261712" cy="276999"/>
          </a:xfrm>
          <a:prstGeom prst="rect">
            <a:avLst/>
          </a:prstGeom>
          <a:noFill/>
        </p:spPr>
        <p:txBody>
          <a:bodyPr wrap="square">
            <a:spAutoFit/>
          </a:bodyPr>
          <a:lstStyle/>
          <a:p>
            <a:r>
              <a:rPr lang="ja-JP" altLang="en-US" sz="1200" dirty="0"/>
              <a:t>出典：関西広域連合　海ごみ発生源対策部会報告書（平成 </a:t>
            </a:r>
            <a:r>
              <a:rPr lang="en-US" altLang="ja-JP" sz="1200" dirty="0"/>
              <a:t>31</a:t>
            </a:r>
            <a:r>
              <a:rPr lang="ja-JP" altLang="en-US" sz="1200" dirty="0"/>
              <a:t>年３月）</a:t>
            </a:r>
          </a:p>
        </p:txBody>
      </p:sp>
      <p:sp>
        <p:nvSpPr>
          <p:cNvPr id="9" name="正方形/長方形 8">
            <a:extLst>
              <a:ext uri="{FF2B5EF4-FFF2-40B4-BE49-F238E27FC236}">
                <a16:creationId xmlns:a16="http://schemas.microsoft.com/office/drawing/2014/main" id="{7D9B8B8B-5D7E-41F4-A886-E2BE9416B77D}"/>
              </a:ext>
            </a:extLst>
          </p:cNvPr>
          <p:cNvSpPr/>
          <p:nvPr/>
        </p:nvSpPr>
        <p:spPr>
          <a:xfrm>
            <a:off x="51155" y="60852"/>
            <a:ext cx="9000000" cy="90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2800" dirty="0" smtClean="0">
                <a:solidFill>
                  <a:schemeClr val="tx1"/>
                </a:solidFill>
                <a:latin typeface="UD Digi Kyokasho NP-B" panose="02020700000000000000" pitchFamily="18" charset="-128"/>
                <a:ea typeface="UD Digi Kyokasho NP-B" panose="02020700000000000000" pitchFamily="18" charset="-128"/>
              </a:rPr>
              <a:t>大阪湾に沈んでいるレジ袋の数は？</a:t>
            </a:r>
            <a:endParaRPr lang="ja-JP" altLang="en-US" sz="2800" dirty="0">
              <a:solidFill>
                <a:schemeClr val="tx1"/>
              </a:solidFill>
              <a:latin typeface="UD Digi Kyokasho NP-B" panose="02020700000000000000" pitchFamily="18" charset="-128"/>
              <a:ea typeface="UD Digi Kyokasho NP-B" panose="02020700000000000000" pitchFamily="18" charset="-128"/>
            </a:endParaRPr>
          </a:p>
        </p:txBody>
      </p:sp>
      <p:sp>
        <p:nvSpPr>
          <p:cNvPr id="6" name="テキスト ボックス 5"/>
          <p:cNvSpPr txBox="1"/>
          <p:nvPr/>
        </p:nvSpPr>
        <p:spPr>
          <a:xfrm>
            <a:off x="1747092" y="79140"/>
            <a:ext cx="992579"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おおさかわん</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8" name="テキスト ボックス 7"/>
          <p:cNvSpPr txBox="1"/>
          <p:nvPr/>
        </p:nvSpPr>
        <p:spPr>
          <a:xfrm>
            <a:off x="3063828" y="97428"/>
            <a:ext cx="453970"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しず</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594760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E9C49E-58DF-4291-A9E3-A7E7E8F2E41C}"/>
              </a:ext>
            </a:extLst>
          </p:cNvPr>
          <p:cNvCxnSpPr/>
          <p:nvPr/>
        </p:nvCxnSpPr>
        <p:spPr>
          <a:xfrm>
            <a:off x="3034582" y="253392"/>
            <a:ext cx="0" cy="3866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8D2143A-3DD3-4306-87B9-BA17CECC7F85}"/>
              </a:ext>
            </a:extLst>
          </p:cNvPr>
          <p:cNvSpPr txBox="1"/>
          <p:nvPr/>
        </p:nvSpPr>
        <p:spPr>
          <a:xfrm>
            <a:off x="1506068" y="130281"/>
            <a:ext cx="833717" cy="246221"/>
          </a:xfrm>
          <a:prstGeom prst="rect">
            <a:avLst/>
          </a:prstGeom>
          <a:noFill/>
        </p:spPr>
        <p:txBody>
          <a:bodyPr wrap="square" rtlCol="0">
            <a:spAutoFit/>
          </a:bodyPr>
          <a:lstStyle/>
          <a:p>
            <a:r>
              <a:rPr lang="ja-JP" altLang="en-US" sz="1000" dirty="0">
                <a:latin typeface="UD Digi Kyokasho NP-B" panose="02020700000000000000" pitchFamily="18" charset="-128"/>
                <a:ea typeface="UD Digi Kyokasho NP-B" panose="02020700000000000000" pitchFamily="18" charset="-128"/>
              </a:rPr>
              <a:t>かいよう</a:t>
            </a:r>
          </a:p>
        </p:txBody>
      </p:sp>
      <p:sp>
        <p:nvSpPr>
          <p:cNvPr id="6" name="AutoShape 2" descr="プラスチックの食器のイラスト（フォーク）"/>
          <p:cNvSpPr>
            <a:spLocks noChangeAspect="1" noChangeArrowheads="1"/>
          </p:cNvSpPr>
          <p:nvPr/>
        </p:nvSpPr>
        <p:spPr bwMode="auto">
          <a:xfrm>
            <a:off x="-13684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0">
            <a:extLst>
              <a:ext uri="{FF2B5EF4-FFF2-40B4-BE49-F238E27FC236}">
                <a16:creationId xmlns:a16="http://schemas.microsoft.com/office/drawing/2014/main" id="{68D2143A-3DD3-4306-87B9-BA17CECC7F85}"/>
              </a:ext>
            </a:extLst>
          </p:cNvPr>
          <p:cNvSpPr txBox="1"/>
          <p:nvPr/>
        </p:nvSpPr>
        <p:spPr>
          <a:xfrm>
            <a:off x="250224" y="1960914"/>
            <a:ext cx="659171" cy="194673"/>
          </a:xfrm>
          <a:prstGeom prst="rect">
            <a:avLst/>
          </a:prstGeom>
          <a:noFill/>
        </p:spPr>
        <p:txBody>
          <a:bodyPr wrap="square" rtlCol="0">
            <a:spAutoFit/>
          </a:bodyPr>
          <a:lstStyle/>
          <a:p>
            <a:r>
              <a:rPr lang="ja-JP" altLang="en-US" sz="1000" dirty="0">
                <a:latin typeface="UD Digi Kyokasho NP-B" panose="02020700000000000000" pitchFamily="18" charset="-128"/>
                <a:ea typeface="UD Digi Kyokasho NP-B" panose="02020700000000000000" pitchFamily="18" charset="-128"/>
              </a:rPr>
              <a:t>かいよう</a:t>
            </a:r>
          </a:p>
        </p:txBody>
      </p:sp>
      <p:sp>
        <p:nvSpPr>
          <p:cNvPr id="22" name="テキスト ボックス 21">
            <a:extLst>
              <a:ext uri="{FF2B5EF4-FFF2-40B4-BE49-F238E27FC236}">
                <a16:creationId xmlns:a16="http://schemas.microsoft.com/office/drawing/2014/main" id="{65565F9A-0032-4968-8C33-D6B2150A4B25}"/>
              </a:ext>
            </a:extLst>
          </p:cNvPr>
          <p:cNvSpPr txBox="1"/>
          <p:nvPr/>
        </p:nvSpPr>
        <p:spPr>
          <a:xfrm>
            <a:off x="909396" y="2359034"/>
            <a:ext cx="673348" cy="194673"/>
          </a:xfrm>
          <a:prstGeom prst="rect">
            <a:avLst/>
          </a:prstGeom>
          <a:noFill/>
        </p:spPr>
        <p:txBody>
          <a:bodyPr wrap="square" rtlCol="0">
            <a:spAutoFit/>
          </a:bodyPr>
          <a:lstStyle/>
          <a:p>
            <a:r>
              <a:rPr lang="ja-JP" altLang="en-US" sz="1000" dirty="0">
                <a:latin typeface="UD Digi Kyokasho NP-B" panose="02020700000000000000" pitchFamily="18" charset="-128"/>
                <a:ea typeface="UD Digi Kyokasho NP-B" panose="02020700000000000000" pitchFamily="18" charset="-128"/>
              </a:rPr>
              <a:t>もんだい</a:t>
            </a:r>
          </a:p>
        </p:txBody>
      </p:sp>
      <p:sp>
        <p:nvSpPr>
          <p:cNvPr id="29" name="角丸四角形 28"/>
          <p:cNvSpPr/>
          <p:nvPr/>
        </p:nvSpPr>
        <p:spPr>
          <a:xfrm>
            <a:off x="51155" y="1495904"/>
            <a:ext cx="4442568" cy="2236235"/>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角丸四角形 31"/>
          <p:cNvSpPr/>
          <p:nvPr/>
        </p:nvSpPr>
        <p:spPr>
          <a:xfrm>
            <a:off x="51155" y="3831669"/>
            <a:ext cx="4442568" cy="2236235"/>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33" name="角丸四角形 32"/>
          <p:cNvSpPr/>
          <p:nvPr/>
        </p:nvSpPr>
        <p:spPr>
          <a:xfrm>
            <a:off x="4624844" y="1503373"/>
            <a:ext cx="4442568" cy="2236235"/>
          </a:xfrm>
          <a:prstGeom prst="roundRect">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角丸四角形 33"/>
          <p:cNvSpPr/>
          <p:nvPr/>
        </p:nvSpPr>
        <p:spPr>
          <a:xfrm>
            <a:off x="4624844" y="3817523"/>
            <a:ext cx="4442568" cy="2236235"/>
          </a:xfrm>
          <a:prstGeom prst="roundRect">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370" y="4083563"/>
            <a:ext cx="1336715" cy="1831117"/>
          </a:xfrm>
          <a:prstGeom prst="rect">
            <a:avLst/>
          </a:prstGeom>
        </p:spPr>
      </p:pic>
      <p:sp>
        <p:nvSpPr>
          <p:cNvPr id="14" name="テキスト ボックス 13">
            <a:extLst>
              <a:ext uri="{FF2B5EF4-FFF2-40B4-BE49-F238E27FC236}">
                <a16:creationId xmlns:a16="http://schemas.microsoft.com/office/drawing/2014/main" id="{A79351DA-49D2-4C33-91CD-ECE1478BCF0B}"/>
              </a:ext>
            </a:extLst>
          </p:cNvPr>
          <p:cNvSpPr txBox="1"/>
          <p:nvPr/>
        </p:nvSpPr>
        <p:spPr>
          <a:xfrm>
            <a:off x="4840158" y="4259892"/>
            <a:ext cx="2826812" cy="1328569"/>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つめかえ用</a:t>
            </a:r>
            <a:r>
              <a:rPr lang="ja-JP" altLang="en-US" sz="2400" b="1" dirty="0" smtClean="0">
                <a:latin typeface="UD デジタル 教科書体 N-B" panose="02020700000000000000" pitchFamily="17" charset="-128"/>
                <a:ea typeface="UD デジタル 教科書体 N-B" panose="02020700000000000000" pitchFamily="17" charset="-128"/>
              </a:rPr>
              <a:t>ボトル</a:t>
            </a:r>
            <a:endParaRPr lang="en-US" altLang="ja-JP" sz="2400" b="1" dirty="0" smtClean="0">
              <a:latin typeface="UD デジタル 教科書体 N-B" panose="02020700000000000000" pitchFamily="17" charset="-128"/>
              <a:ea typeface="UD デジタル 教科書体 N-B" panose="02020700000000000000" pitchFamily="17" charset="-128"/>
            </a:endParaRPr>
          </a:p>
          <a:p>
            <a:pPr>
              <a:lnSpc>
                <a:spcPts val="500"/>
              </a:lnSpc>
            </a:pP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など、くりかえし</a:t>
            </a:r>
            <a:endParaRPr lang="en-US" altLang="ja-JP" sz="2400" b="1" dirty="0">
              <a:latin typeface="UD デジタル 教科書体 N-B" panose="02020700000000000000" pitchFamily="17" charset="-128"/>
              <a:ea typeface="UD デジタル 教科書体 N-B" panose="02020700000000000000" pitchFamily="17" charset="-128"/>
            </a:endParaRPr>
          </a:p>
          <a:p>
            <a:pPr>
              <a:lnSpc>
                <a:spcPts val="500"/>
              </a:lnSpc>
            </a:pPr>
            <a:endParaRPr lang="en-US" altLang="ja-JP" sz="2400" b="1" dirty="0" smtClean="0">
              <a:latin typeface="UD デジタル 教科書体 N-B" panose="02020700000000000000" pitchFamily="17" charset="-128"/>
              <a:ea typeface="UD デジタル 教科書体 N-B" panose="02020700000000000000" pitchFamily="17" charset="-128"/>
            </a:endParaRPr>
          </a:p>
          <a:p>
            <a:r>
              <a:rPr lang="ja-JP" altLang="en-US" sz="2400" b="1" dirty="0" smtClean="0">
                <a:latin typeface="UD デジタル 教科書体 N-B" panose="02020700000000000000" pitchFamily="17" charset="-128"/>
                <a:ea typeface="UD デジタル 教科書体 N-B" panose="02020700000000000000" pitchFamily="17" charset="-128"/>
              </a:rPr>
              <a:t>使える</a:t>
            </a:r>
            <a:r>
              <a:rPr lang="ja-JP" altLang="en-US" sz="2400" b="1" dirty="0">
                <a:latin typeface="UD デジタル 教科書体 N-B" panose="02020700000000000000" pitchFamily="17" charset="-128"/>
                <a:ea typeface="UD デジタル 教科書体 N-B" panose="02020700000000000000" pitchFamily="17" charset="-128"/>
              </a:rPr>
              <a:t>物を選ぶ</a:t>
            </a:r>
            <a:endParaRPr lang="en-US" altLang="ja-JP" sz="2400" b="1" dirty="0">
              <a:latin typeface="UD デジタル 教科書体 N-B" panose="02020700000000000000" pitchFamily="17" charset="-128"/>
              <a:ea typeface="UD デジタル 教科書体 N-B" panose="02020700000000000000" pitchFamily="17" charset="-128"/>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9277" y="1926208"/>
            <a:ext cx="1478935" cy="1659397"/>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7311" y="2058249"/>
            <a:ext cx="1181220" cy="1514385"/>
          </a:xfrm>
          <a:prstGeom prst="rect">
            <a:avLst/>
          </a:prstGeom>
        </p:spPr>
      </p:pic>
      <p:sp>
        <p:nvSpPr>
          <p:cNvPr id="11" name="テキスト ボックス 10">
            <a:extLst>
              <a:ext uri="{FF2B5EF4-FFF2-40B4-BE49-F238E27FC236}">
                <a16:creationId xmlns:a16="http://schemas.microsoft.com/office/drawing/2014/main" id="{A79351DA-49D2-4C33-91CD-ECE1478BCF0B}"/>
              </a:ext>
            </a:extLst>
          </p:cNvPr>
          <p:cNvSpPr txBox="1"/>
          <p:nvPr/>
        </p:nvSpPr>
        <p:spPr>
          <a:xfrm>
            <a:off x="4786983" y="2023656"/>
            <a:ext cx="2153492" cy="1200329"/>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エコバッグや</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マイボトルを</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使う</a:t>
            </a:r>
            <a:endParaRPr lang="en-US" altLang="ja-JP" sz="2400" b="1" dirty="0">
              <a:latin typeface="UD デジタル 教科書体 N-B" panose="02020700000000000000" pitchFamily="17" charset="-128"/>
              <a:ea typeface="UD デジタル 教科書体 N-B" panose="02020700000000000000" pitchFamily="17" charset="-128"/>
            </a:endParaRPr>
          </a:p>
        </p:txBody>
      </p:sp>
      <p:grpSp>
        <p:nvGrpSpPr>
          <p:cNvPr id="35" name="グループ化 34"/>
          <p:cNvGrpSpPr/>
          <p:nvPr/>
        </p:nvGrpSpPr>
        <p:grpSpPr>
          <a:xfrm>
            <a:off x="3078933" y="4593206"/>
            <a:ext cx="1131830" cy="1328676"/>
            <a:chOff x="9863290" y="4116803"/>
            <a:chExt cx="1826116" cy="2233819"/>
          </a:xfrm>
        </p:grpSpPr>
        <p:grpSp>
          <p:nvGrpSpPr>
            <p:cNvPr id="18" name="グループ化 17"/>
            <p:cNvGrpSpPr/>
            <p:nvPr/>
          </p:nvGrpSpPr>
          <p:grpSpPr>
            <a:xfrm>
              <a:off x="9879213" y="4116803"/>
              <a:ext cx="1810193" cy="2233819"/>
              <a:chOff x="5060169" y="199359"/>
              <a:chExt cx="4999494" cy="6464356"/>
            </a:xfrm>
          </p:grpSpPr>
          <p:pic>
            <p:nvPicPr>
              <p:cNvPr id="15" name="図 14"/>
              <p:cNvPicPr>
                <a:picLocks noChangeAspect="1"/>
              </p:cNvPicPr>
              <p:nvPr/>
            </p:nvPicPr>
            <p:blipFill>
              <a:blip r:embed="rId6"/>
              <a:stretch>
                <a:fillRect/>
              </a:stretch>
            </p:blipFill>
            <p:spPr>
              <a:xfrm>
                <a:off x="5060169" y="253390"/>
                <a:ext cx="1971675" cy="6410325"/>
              </a:xfrm>
              <a:prstGeom prst="rect">
                <a:avLst/>
              </a:prstGeom>
            </p:spPr>
          </p:pic>
          <p:pic>
            <p:nvPicPr>
              <p:cNvPr id="16" name="図 15"/>
              <p:cNvPicPr>
                <a:picLocks noChangeAspect="1"/>
              </p:cNvPicPr>
              <p:nvPr/>
            </p:nvPicPr>
            <p:blipFill>
              <a:blip r:embed="rId7"/>
              <a:stretch>
                <a:fillRect/>
              </a:stretch>
            </p:blipFill>
            <p:spPr>
              <a:xfrm>
                <a:off x="6701356" y="199359"/>
                <a:ext cx="1847850" cy="6410325"/>
              </a:xfrm>
              <a:prstGeom prst="rect">
                <a:avLst/>
              </a:prstGeom>
            </p:spPr>
          </p:pic>
          <p:pic>
            <p:nvPicPr>
              <p:cNvPr id="17" name="図 16"/>
              <p:cNvPicPr>
                <a:picLocks noChangeAspect="1"/>
              </p:cNvPicPr>
              <p:nvPr/>
            </p:nvPicPr>
            <p:blipFill>
              <a:blip r:embed="rId8"/>
              <a:stretch>
                <a:fillRect/>
              </a:stretch>
            </p:blipFill>
            <p:spPr>
              <a:xfrm>
                <a:off x="8087988" y="199360"/>
                <a:ext cx="1971675" cy="6410325"/>
              </a:xfrm>
              <a:prstGeom prst="rect">
                <a:avLst/>
              </a:prstGeom>
            </p:spPr>
          </p:pic>
        </p:grpSp>
        <p:pic>
          <p:nvPicPr>
            <p:cNvPr id="19" name="図 18"/>
            <p:cNvPicPr>
              <a:picLocks noChangeAspect="1"/>
            </p:cNvPicPr>
            <p:nvPr/>
          </p:nvPicPr>
          <p:blipFill>
            <a:blip r:embed="rId9"/>
            <a:stretch>
              <a:fillRect/>
            </a:stretch>
          </p:blipFill>
          <p:spPr>
            <a:xfrm>
              <a:off x="9863290" y="4442084"/>
              <a:ext cx="1808462" cy="1737481"/>
            </a:xfrm>
            <a:prstGeom prst="rect">
              <a:avLst/>
            </a:prstGeom>
          </p:spPr>
        </p:pic>
      </p:grpSp>
      <p:sp>
        <p:nvSpPr>
          <p:cNvPr id="7" name="テキスト ボックス 6">
            <a:extLst>
              <a:ext uri="{FF2B5EF4-FFF2-40B4-BE49-F238E27FC236}">
                <a16:creationId xmlns:a16="http://schemas.microsoft.com/office/drawing/2014/main" id="{A79351DA-49D2-4C33-91CD-ECE1478BCF0B}"/>
              </a:ext>
            </a:extLst>
          </p:cNvPr>
          <p:cNvSpPr txBox="1"/>
          <p:nvPr/>
        </p:nvSpPr>
        <p:spPr>
          <a:xfrm>
            <a:off x="142941" y="2080797"/>
            <a:ext cx="2782708" cy="1200329"/>
          </a:xfrm>
          <a:prstGeom prst="rect">
            <a:avLst/>
          </a:prstGeom>
          <a:noFill/>
        </p:spPr>
        <p:txBody>
          <a:bodyPr wrap="square" rtlCol="0" anchor="ctr">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海洋プラスチック</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ごみ問題について</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正しく知る</a:t>
            </a:r>
            <a:endParaRPr lang="en-US" altLang="ja-JP" sz="2400" b="1" dirty="0">
              <a:latin typeface="UD デジタル 教科書体 N-B" panose="02020700000000000000" pitchFamily="17" charset="-128"/>
              <a:ea typeface="UD デジタル 教科書体 N-B" panose="02020700000000000000" pitchFamily="17" charset="-128"/>
            </a:endParaRPr>
          </a:p>
        </p:txBody>
      </p:sp>
      <p:sp>
        <p:nvSpPr>
          <p:cNvPr id="12" name="テキスト ボックス 11">
            <a:extLst>
              <a:ext uri="{FF2B5EF4-FFF2-40B4-BE49-F238E27FC236}">
                <a16:creationId xmlns:a16="http://schemas.microsoft.com/office/drawing/2014/main" id="{A79351DA-49D2-4C33-91CD-ECE1478BCF0B}"/>
              </a:ext>
            </a:extLst>
          </p:cNvPr>
          <p:cNvSpPr txBox="1"/>
          <p:nvPr/>
        </p:nvSpPr>
        <p:spPr>
          <a:xfrm>
            <a:off x="220023" y="4266890"/>
            <a:ext cx="3467082" cy="1200329"/>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使いすてのストローや</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スプーンなどは</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なるべく使わない</a:t>
            </a:r>
            <a:endParaRPr lang="en-US" altLang="ja-JP" sz="2400" b="1" dirty="0">
              <a:latin typeface="UD デジタル 教科書体 N-B" panose="02020700000000000000" pitchFamily="17" charset="-128"/>
              <a:ea typeface="UD デジタル 教科書体 N-B" panose="02020700000000000000" pitchFamily="17" charset="-128"/>
            </a:endParaRPr>
          </a:p>
        </p:txBody>
      </p:sp>
      <p:pic>
        <p:nvPicPr>
          <p:cNvPr id="38" name="図 37"/>
          <p:cNvPicPr>
            <a:picLocks noChangeAspect="1"/>
          </p:cNvPicPr>
          <p:nvPr/>
        </p:nvPicPr>
        <p:blipFill>
          <a:blip r:embed="rId10"/>
          <a:stretch>
            <a:fillRect/>
          </a:stretch>
        </p:blipFill>
        <p:spPr>
          <a:xfrm>
            <a:off x="2786642" y="1861344"/>
            <a:ext cx="1660055" cy="1660056"/>
          </a:xfrm>
          <a:prstGeom prst="rect">
            <a:avLst/>
          </a:prstGeom>
        </p:spPr>
      </p:pic>
      <p:sp>
        <p:nvSpPr>
          <p:cNvPr id="27" name="正方形/長方形 26">
            <a:extLst>
              <a:ext uri="{FF2B5EF4-FFF2-40B4-BE49-F238E27FC236}">
                <a16:creationId xmlns:a16="http://schemas.microsoft.com/office/drawing/2014/main" id="{7D9B8B8B-5D7E-41F4-A886-E2BE9416B77D}"/>
              </a:ext>
            </a:extLst>
          </p:cNvPr>
          <p:cNvSpPr/>
          <p:nvPr/>
        </p:nvSpPr>
        <p:spPr>
          <a:xfrm>
            <a:off x="51155" y="60852"/>
            <a:ext cx="9000000" cy="90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2800" dirty="0" smtClean="0">
                <a:solidFill>
                  <a:schemeClr val="tx1"/>
                </a:solidFill>
                <a:latin typeface="UD デジタル 教科書体 N-B" panose="02020700000000000000" pitchFamily="17" charset="-128"/>
                <a:ea typeface="UD デジタル 教科書体 N-B" panose="02020700000000000000" pitchFamily="17" charset="-128"/>
              </a:rPr>
              <a:t>海洋プラスチックごみを減らすために</a:t>
            </a:r>
            <a:endParaRPr lang="ja-JP" altLang="en-US" sz="28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26" name="テキスト ボックス 25"/>
          <p:cNvSpPr txBox="1"/>
          <p:nvPr/>
        </p:nvSpPr>
        <p:spPr>
          <a:xfrm>
            <a:off x="1506068" y="71594"/>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かいよう</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28" name="テキスト ボックス 27"/>
          <p:cNvSpPr txBox="1"/>
          <p:nvPr/>
        </p:nvSpPr>
        <p:spPr>
          <a:xfrm>
            <a:off x="197805" y="1924084"/>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かいよう</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30" name="テキスト ボックス 29"/>
          <p:cNvSpPr txBox="1"/>
          <p:nvPr/>
        </p:nvSpPr>
        <p:spPr>
          <a:xfrm>
            <a:off x="763106" y="2322729"/>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もんだい</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31" name="テキスト ボックス 30"/>
          <p:cNvSpPr txBox="1"/>
          <p:nvPr/>
        </p:nvSpPr>
        <p:spPr>
          <a:xfrm>
            <a:off x="5462302" y="89882"/>
            <a:ext cx="319318" cy="253916"/>
          </a:xfrm>
          <a:prstGeom prst="rect">
            <a:avLst/>
          </a:prstGeom>
          <a:noFill/>
        </p:spPr>
        <p:txBody>
          <a:bodyPr wrap="none" rtlCol="0">
            <a:spAutoFit/>
          </a:bodyPr>
          <a:lstStyle/>
          <a:p>
            <a:r>
              <a:rPr kumimoji="1" lang="ja-JP" altLang="en-US" sz="1050" dirty="0">
                <a:latin typeface="UD デジタル 教科書体 N-B" panose="02020700000000000000" pitchFamily="17" charset="-128"/>
                <a:ea typeface="UD デジタル 教科書体 N-B" panose="02020700000000000000" pitchFamily="17" charset="-128"/>
              </a:rPr>
              <a:t>へ</a:t>
            </a:r>
          </a:p>
        </p:txBody>
      </p:sp>
      <p:sp>
        <p:nvSpPr>
          <p:cNvPr id="36" name="テキスト ボックス 35"/>
          <p:cNvSpPr txBox="1"/>
          <p:nvPr/>
        </p:nvSpPr>
        <p:spPr>
          <a:xfrm>
            <a:off x="6396747" y="4991066"/>
            <a:ext cx="453970"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えら</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557617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6" name="AutoShape 2" descr="プラスチックの食器のイラスト（フォーク）"/>
          <p:cNvSpPr>
            <a:spLocks noChangeAspect="1" noChangeArrowheads="1"/>
          </p:cNvSpPr>
          <p:nvPr/>
        </p:nvSpPr>
        <p:spPr bwMode="auto">
          <a:xfrm>
            <a:off x="-13684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角丸四角形 28"/>
          <p:cNvSpPr/>
          <p:nvPr/>
        </p:nvSpPr>
        <p:spPr>
          <a:xfrm>
            <a:off x="51155" y="1550768"/>
            <a:ext cx="4442577" cy="2236236"/>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角丸四角形 32"/>
          <p:cNvSpPr/>
          <p:nvPr/>
        </p:nvSpPr>
        <p:spPr>
          <a:xfrm>
            <a:off x="51154" y="3905814"/>
            <a:ext cx="4442577" cy="2236236"/>
          </a:xfrm>
          <a:prstGeom prst="roundRect">
            <a:avLst/>
          </a:prstGeom>
          <a:solidFill>
            <a:schemeClr val="bg1"/>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テキスト ボックス 29">
            <a:extLst>
              <a:ext uri="{FF2B5EF4-FFF2-40B4-BE49-F238E27FC236}">
                <a16:creationId xmlns:a16="http://schemas.microsoft.com/office/drawing/2014/main" id="{A79351DA-49D2-4C33-91CD-ECE1478BCF0B}"/>
              </a:ext>
            </a:extLst>
          </p:cNvPr>
          <p:cNvSpPr txBox="1"/>
          <p:nvPr/>
        </p:nvSpPr>
        <p:spPr>
          <a:xfrm>
            <a:off x="246553" y="2306588"/>
            <a:ext cx="1884429" cy="830997"/>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ポイすてを</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しない</a:t>
            </a:r>
            <a:endParaRPr lang="en-US" altLang="ja-JP" sz="2400" b="1" dirty="0">
              <a:latin typeface="UD デジタル 教科書体 N-B" panose="02020700000000000000" pitchFamily="17" charset="-128"/>
              <a:ea typeface="UD デジタル 教科書体 N-B" panose="02020700000000000000" pitchFamily="17" charset="-128"/>
            </a:endParaRPr>
          </a:p>
        </p:txBody>
      </p:sp>
      <p:sp>
        <p:nvSpPr>
          <p:cNvPr id="37" name="テキスト ボックス 36">
            <a:extLst>
              <a:ext uri="{FF2B5EF4-FFF2-40B4-BE49-F238E27FC236}">
                <a16:creationId xmlns:a16="http://schemas.microsoft.com/office/drawing/2014/main" id="{A79351DA-49D2-4C33-91CD-ECE1478BCF0B}"/>
              </a:ext>
            </a:extLst>
          </p:cNvPr>
          <p:cNvSpPr txBox="1"/>
          <p:nvPr/>
        </p:nvSpPr>
        <p:spPr>
          <a:xfrm>
            <a:off x="255430" y="4687038"/>
            <a:ext cx="2956004" cy="895117"/>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まち</a:t>
            </a:r>
            <a:r>
              <a:rPr lang="ja-JP" altLang="en-US" sz="2400" b="1" dirty="0" smtClean="0">
                <a:latin typeface="UD デジタル 教科書体 N-B" panose="02020700000000000000" pitchFamily="17" charset="-128"/>
                <a:ea typeface="UD デジタル 教科書体 N-B" panose="02020700000000000000" pitchFamily="17" charset="-128"/>
              </a:rPr>
              <a:t>の清掃活動</a:t>
            </a:r>
            <a:r>
              <a:rPr lang="ja-JP" altLang="en-US" sz="2400" b="1" dirty="0">
                <a:latin typeface="UD デジタル 教科書体 N-B" panose="02020700000000000000" pitchFamily="17" charset="-128"/>
                <a:ea typeface="UD デジタル 教科書体 N-B" panose="02020700000000000000" pitchFamily="17" charset="-128"/>
              </a:rPr>
              <a:t>に</a:t>
            </a:r>
            <a:endParaRPr lang="en-US" altLang="ja-JP" sz="2400" b="1" dirty="0">
              <a:latin typeface="UD デジタル 教科書体 N-B" panose="02020700000000000000" pitchFamily="17" charset="-128"/>
              <a:ea typeface="UD デジタル 教科書体 N-B" panose="02020700000000000000" pitchFamily="17" charset="-128"/>
            </a:endParaRPr>
          </a:p>
          <a:p>
            <a:pPr>
              <a:lnSpc>
                <a:spcPts val="500"/>
              </a:lnSpc>
            </a:pPr>
            <a:endParaRPr lang="en-US" altLang="ja-JP" sz="2400" b="1" dirty="0" smtClean="0">
              <a:latin typeface="UD デジタル 教科書体 N-B" panose="02020700000000000000" pitchFamily="17" charset="-128"/>
              <a:ea typeface="UD デジタル 教科書体 N-B" panose="02020700000000000000" pitchFamily="17" charset="-128"/>
            </a:endParaRPr>
          </a:p>
          <a:p>
            <a:r>
              <a:rPr lang="ja-JP" altLang="en-US" sz="2400" b="1" dirty="0" smtClean="0">
                <a:latin typeface="UD デジタル 教科書体 N-B" panose="02020700000000000000" pitchFamily="17" charset="-128"/>
                <a:ea typeface="UD デジタル 教科書体 N-B" panose="02020700000000000000" pitchFamily="17" charset="-128"/>
              </a:rPr>
              <a:t>参加</a:t>
            </a:r>
            <a:r>
              <a:rPr lang="ja-JP" altLang="en-US" sz="2400" b="1" dirty="0">
                <a:latin typeface="UD デジタル 教科書体 N-B" panose="02020700000000000000" pitchFamily="17" charset="-128"/>
                <a:ea typeface="UD デジタル 教科書体 N-B" panose="02020700000000000000" pitchFamily="17" charset="-128"/>
              </a:rPr>
              <a:t>する</a:t>
            </a:r>
            <a:endParaRPr lang="en-US" altLang="ja-JP" sz="2400" b="1" dirty="0">
              <a:latin typeface="UD デジタル 教科書体 N-B" panose="02020700000000000000" pitchFamily="17" charset="-128"/>
              <a:ea typeface="UD デジタル 教科書体 N-B" panose="02020700000000000000" pitchFamily="17" charset="-128"/>
            </a:endParaRPr>
          </a:p>
        </p:txBody>
      </p:sp>
      <p:grpSp>
        <p:nvGrpSpPr>
          <p:cNvPr id="41" name="グループ化 40"/>
          <p:cNvGrpSpPr/>
          <p:nvPr/>
        </p:nvGrpSpPr>
        <p:grpSpPr>
          <a:xfrm>
            <a:off x="2196543" y="1764011"/>
            <a:ext cx="1977124" cy="1865278"/>
            <a:chOff x="4706491" y="2355699"/>
            <a:chExt cx="3558830" cy="3415275"/>
          </a:xfrm>
        </p:grpSpPr>
        <p:pic>
          <p:nvPicPr>
            <p:cNvPr id="42" name="図 41" descr="おもちゃ, 人形, 挿絵 が含まれている画像&#10;&#10;自動的に生成された説明">
              <a:extLst>
                <a:ext uri="{FF2B5EF4-FFF2-40B4-BE49-F238E27FC236}">
                  <a16:creationId xmlns:a16="http://schemas.microsoft.com/office/drawing/2014/main" id="{7354BC7E-E33A-4911-9D5E-4736F7E0C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74716" y="2619090"/>
              <a:ext cx="2678652" cy="2678652"/>
            </a:xfrm>
            <a:prstGeom prst="rect">
              <a:avLst/>
            </a:prstGeom>
          </p:spPr>
        </p:pic>
        <p:sp>
          <p:nvSpPr>
            <p:cNvPr id="43" name="&quot;禁止&quot;マーク 11">
              <a:extLst>
                <a:ext uri="{FF2B5EF4-FFF2-40B4-BE49-F238E27FC236}">
                  <a16:creationId xmlns:a16="http://schemas.microsoft.com/office/drawing/2014/main" id="{5B496C7F-6714-40CC-9D3E-8A4573F8F3D7}"/>
                </a:ext>
              </a:extLst>
            </p:cNvPr>
            <p:cNvSpPr/>
            <p:nvPr/>
          </p:nvSpPr>
          <p:spPr>
            <a:xfrm>
              <a:off x="4706491" y="2355699"/>
              <a:ext cx="3558830" cy="3415275"/>
            </a:xfrm>
            <a:prstGeom prst="noSmoking">
              <a:avLst>
                <a:gd name="adj" fmla="val 629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pic>
        <p:nvPicPr>
          <p:cNvPr id="44" name="図 43" descr="おもちゃ, レゴ, クマ, 時計 が含まれている画像&#10;&#10;自動的に生成された説明">
            <a:extLst>
              <a:ext uri="{FF2B5EF4-FFF2-40B4-BE49-F238E27FC236}">
                <a16:creationId xmlns:a16="http://schemas.microsoft.com/office/drawing/2014/main" id="{08B64F32-8D9F-4E7C-A2D6-0D6CD7BC1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544" y="4111743"/>
            <a:ext cx="1944941" cy="1944939"/>
          </a:xfrm>
          <a:prstGeom prst="rect">
            <a:avLst/>
          </a:prstGeom>
        </p:spPr>
      </p:pic>
      <p:sp>
        <p:nvSpPr>
          <p:cNvPr id="21" name="正方形/長方形 20">
            <a:extLst>
              <a:ext uri="{FF2B5EF4-FFF2-40B4-BE49-F238E27FC236}">
                <a16:creationId xmlns:a16="http://schemas.microsoft.com/office/drawing/2014/main" id="{7D9B8B8B-5D7E-41F4-A886-E2BE9416B77D}"/>
              </a:ext>
            </a:extLst>
          </p:cNvPr>
          <p:cNvSpPr/>
          <p:nvPr/>
        </p:nvSpPr>
        <p:spPr>
          <a:xfrm>
            <a:off x="51155" y="60852"/>
            <a:ext cx="9000000" cy="90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2800" dirty="0" smtClean="0">
                <a:solidFill>
                  <a:schemeClr val="tx1"/>
                </a:solidFill>
                <a:latin typeface="UD Digi Kyokasho NP-B" panose="02020700000000000000" pitchFamily="18" charset="-128"/>
                <a:ea typeface="UD Digi Kyokasho NP-B" panose="02020700000000000000" pitchFamily="18" charset="-128"/>
              </a:rPr>
              <a:t>海洋プラスチックごみを減らすために</a:t>
            </a:r>
            <a:endParaRPr lang="ja-JP" altLang="en-US" sz="2800" dirty="0">
              <a:solidFill>
                <a:schemeClr val="tx1"/>
              </a:solidFill>
              <a:latin typeface="UD Digi Kyokasho NP-B" panose="02020700000000000000" pitchFamily="18" charset="-128"/>
              <a:ea typeface="UD Digi Kyokasho NP-B" panose="02020700000000000000" pitchFamily="18" charset="-128"/>
            </a:endParaRPr>
          </a:p>
        </p:txBody>
      </p:sp>
      <p:sp>
        <p:nvSpPr>
          <p:cNvPr id="18" name="角丸四角形 33">
            <a:extLst>
              <a:ext uri="{FF2B5EF4-FFF2-40B4-BE49-F238E27FC236}">
                <a16:creationId xmlns:a16="http://schemas.microsoft.com/office/drawing/2014/main" id="{FB7A7D37-FDE4-EC65-6362-82B98EB4F15A}"/>
              </a:ext>
            </a:extLst>
          </p:cNvPr>
          <p:cNvSpPr/>
          <p:nvPr/>
        </p:nvSpPr>
        <p:spPr>
          <a:xfrm>
            <a:off x="4622736" y="3905814"/>
            <a:ext cx="4428420" cy="2236236"/>
          </a:xfrm>
          <a:prstGeom prst="roundRect">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350" dirty="0"/>
              <a:t>-</a:t>
            </a:r>
            <a:r>
              <a:rPr kumimoji="1" lang="ja-JP" altLang="en-US" sz="1350"/>
              <a:t>２３」</a:t>
            </a:r>
          </a:p>
        </p:txBody>
      </p:sp>
      <p:sp>
        <p:nvSpPr>
          <p:cNvPr id="19" name="テキスト ボックス 18">
            <a:extLst>
              <a:ext uri="{FF2B5EF4-FFF2-40B4-BE49-F238E27FC236}">
                <a16:creationId xmlns:a16="http://schemas.microsoft.com/office/drawing/2014/main" id="{E5625CCD-839B-68F3-B251-68F0132421A9}"/>
              </a:ext>
            </a:extLst>
          </p:cNvPr>
          <p:cNvSpPr txBox="1"/>
          <p:nvPr/>
        </p:nvSpPr>
        <p:spPr>
          <a:xfrm>
            <a:off x="4851524" y="4357308"/>
            <a:ext cx="2479438" cy="1328569"/>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いろいろな</a:t>
            </a:r>
            <a:r>
              <a:rPr lang="ja-JP" altLang="en-US" sz="2400" b="1" dirty="0" smtClean="0">
                <a:latin typeface="UD デジタル 教科書体 N-B" panose="02020700000000000000" pitchFamily="17" charset="-128"/>
                <a:ea typeface="UD デジタル 教科書体 N-B" panose="02020700000000000000" pitchFamily="17" charset="-128"/>
              </a:rPr>
              <a:t>活動</a:t>
            </a:r>
            <a:endParaRPr lang="en-US" altLang="ja-JP" sz="2400" b="1" dirty="0" smtClean="0">
              <a:latin typeface="UD デジタル 教科書体 N-B" panose="02020700000000000000" pitchFamily="17" charset="-128"/>
              <a:ea typeface="UD デジタル 教科書体 N-B" panose="02020700000000000000" pitchFamily="17" charset="-128"/>
            </a:endParaRPr>
          </a:p>
          <a:p>
            <a:pPr>
              <a:lnSpc>
                <a:spcPts val="500"/>
              </a:lnSpc>
            </a:pP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smtClean="0">
                <a:latin typeface="UD デジタル 教科書体 N-B" panose="02020700000000000000" pitchFamily="17" charset="-128"/>
                <a:ea typeface="UD デジタル 教科書体 N-B" panose="02020700000000000000" pitchFamily="17" charset="-128"/>
              </a:rPr>
              <a:t>に</a:t>
            </a:r>
            <a:r>
              <a:rPr lang="ja-JP" altLang="en-US" sz="2400" b="1" dirty="0">
                <a:latin typeface="UD デジタル 教科書体 N-B" panose="02020700000000000000" pitchFamily="17" charset="-128"/>
                <a:ea typeface="UD デジタル 教科書体 N-B" panose="02020700000000000000" pitchFamily="17" charset="-128"/>
              </a:rPr>
              <a:t>参加し、</a:t>
            </a:r>
            <a:r>
              <a:rPr kumimoji="1" lang="ja-JP" altLang="en-US" sz="2400" b="1" dirty="0" smtClean="0">
                <a:latin typeface="UD デジタル 教科書体 N-B" panose="02020700000000000000" pitchFamily="17" charset="-128"/>
                <a:ea typeface="UD デジタル 教科書体 N-B" panose="02020700000000000000" pitchFamily="17" charset="-128"/>
              </a:rPr>
              <a:t>取組</a:t>
            </a:r>
            <a:endParaRPr kumimoji="1" lang="en-US" altLang="ja-JP" sz="2400" b="1" dirty="0" smtClean="0">
              <a:latin typeface="UD デジタル 教科書体 N-B" panose="02020700000000000000" pitchFamily="17" charset="-128"/>
              <a:ea typeface="UD デジタル 教科書体 N-B" panose="02020700000000000000" pitchFamily="17" charset="-128"/>
            </a:endParaRPr>
          </a:p>
          <a:p>
            <a:pPr>
              <a:lnSpc>
                <a:spcPts val="500"/>
              </a:lnSpc>
            </a:pPr>
            <a:endParaRPr kumimoji="1" lang="en-US" altLang="ja-JP" sz="2400" b="1" dirty="0">
              <a:latin typeface="UD デジタル 教科書体 N-B" panose="02020700000000000000" pitchFamily="17" charset="-128"/>
              <a:ea typeface="UD デジタル 教科書体 N-B" panose="02020700000000000000" pitchFamily="17" charset="-128"/>
            </a:endParaRPr>
          </a:p>
          <a:p>
            <a:r>
              <a:rPr kumimoji="1" lang="ja-JP" altLang="en-US" sz="2400" b="1" dirty="0" smtClean="0">
                <a:latin typeface="UD デジタル 教科書体 N-B" panose="02020700000000000000" pitchFamily="17" charset="-128"/>
                <a:ea typeface="UD デジタル 教科書体 N-B" panose="02020700000000000000" pitchFamily="17" charset="-128"/>
              </a:rPr>
              <a:t>み</a:t>
            </a:r>
            <a:r>
              <a:rPr kumimoji="1" lang="ja-JP" altLang="en-US" sz="2400" b="1" dirty="0">
                <a:latin typeface="UD デジタル 教科書体 N-B" panose="02020700000000000000" pitchFamily="17" charset="-128"/>
                <a:ea typeface="UD デジタル 教科書体 N-B" panose="02020700000000000000" pitchFamily="17" charset="-128"/>
              </a:rPr>
              <a:t>の輪</a:t>
            </a:r>
            <a:r>
              <a:rPr kumimoji="1" lang="ja-JP" altLang="en-US" sz="2400" b="1" dirty="0" smtClean="0">
                <a:latin typeface="UD デジタル 教科書体 N-B" panose="02020700000000000000" pitchFamily="17" charset="-128"/>
                <a:ea typeface="UD デジタル 教科書体 N-B" panose="02020700000000000000" pitchFamily="17" charset="-128"/>
              </a:rPr>
              <a:t>を広げる</a:t>
            </a:r>
            <a:endParaRPr kumimoji="1" lang="en-US" altLang="ja-JP" sz="2400" b="1" dirty="0">
              <a:latin typeface="UD デジタル 教科書体 N-B" panose="02020700000000000000" pitchFamily="17" charset="-128"/>
              <a:ea typeface="UD デジタル 教科書体 N-B" panose="02020700000000000000" pitchFamily="17" charset="-128"/>
            </a:endParaRPr>
          </a:p>
        </p:txBody>
      </p:sp>
      <p:pic>
        <p:nvPicPr>
          <p:cNvPr id="20" name="図 19">
            <a:extLst>
              <a:ext uri="{FF2B5EF4-FFF2-40B4-BE49-F238E27FC236}">
                <a16:creationId xmlns:a16="http://schemas.microsoft.com/office/drawing/2014/main" id="{20D77B80-CE78-0D88-0CEC-892C4118608D}"/>
              </a:ext>
            </a:extLst>
          </p:cNvPr>
          <p:cNvPicPr>
            <a:picLocks noChangeAspect="1"/>
          </p:cNvPicPr>
          <p:nvPr/>
        </p:nvPicPr>
        <p:blipFill>
          <a:blip r:embed="rId5"/>
          <a:stretch>
            <a:fillRect/>
          </a:stretch>
        </p:blipFill>
        <p:spPr>
          <a:xfrm>
            <a:off x="7069955" y="4385791"/>
            <a:ext cx="1981200" cy="1684020"/>
          </a:xfrm>
          <a:prstGeom prst="rect">
            <a:avLst/>
          </a:prstGeom>
        </p:spPr>
      </p:pic>
      <p:sp>
        <p:nvSpPr>
          <p:cNvPr id="23" name="角丸四角形 22"/>
          <p:cNvSpPr/>
          <p:nvPr/>
        </p:nvSpPr>
        <p:spPr>
          <a:xfrm>
            <a:off x="4622736" y="1587171"/>
            <a:ext cx="4428420" cy="2194359"/>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4" name="テキスト ボックス 23">
            <a:extLst>
              <a:ext uri="{FF2B5EF4-FFF2-40B4-BE49-F238E27FC236}">
                <a16:creationId xmlns:a16="http://schemas.microsoft.com/office/drawing/2014/main" id="{A79351DA-49D2-4C33-91CD-ECE1478BCF0B}"/>
              </a:ext>
            </a:extLst>
          </p:cNvPr>
          <p:cNvSpPr txBox="1">
            <a:spLocks/>
          </p:cNvSpPr>
          <p:nvPr/>
        </p:nvSpPr>
        <p:spPr>
          <a:xfrm>
            <a:off x="4996586" y="1820281"/>
            <a:ext cx="2928633" cy="830997"/>
          </a:xfrm>
          <a:prstGeom prst="rect">
            <a:avLst/>
          </a:prstGeom>
          <a:noFill/>
        </p:spPr>
        <p:txBody>
          <a:bodyPr wrap="square" rtlCol="0">
            <a:spAutoFit/>
          </a:bodyPr>
          <a:lstStyle/>
          <a:p>
            <a:r>
              <a:rPr lang="ja-JP" altLang="en-US" sz="2400" b="1" dirty="0">
                <a:latin typeface="UD デジタル 教科書体 N-B" panose="02020700000000000000" pitchFamily="17" charset="-128"/>
                <a:ea typeface="UD デジタル 教科書体 N-B" panose="02020700000000000000" pitchFamily="17" charset="-128"/>
              </a:rPr>
              <a:t>ごみはきちんと</a:t>
            </a:r>
            <a:endParaRPr lang="en-US" altLang="ja-JP" sz="2400" b="1" dirty="0">
              <a:latin typeface="UD デジタル 教科書体 N-B" panose="02020700000000000000" pitchFamily="17" charset="-128"/>
              <a:ea typeface="UD デジタル 教科書体 N-B" panose="02020700000000000000" pitchFamily="17" charset="-128"/>
            </a:endParaRPr>
          </a:p>
          <a:p>
            <a:r>
              <a:rPr lang="ja-JP" altLang="en-US" sz="2400" b="1" dirty="0">
                <a:latin typeface="UD デジタル 教科書体 N-B" panose="02020700000000000000" pitchFamily="17" charset="-128"/>
                <a:ea typeface="UD デジタル 教科書体 N-B" panose="02020700000000000000" pitchFamily="17" charset="-128"/>
              </a:rPr>
              <a:t>分けて出す</a:t>
            </a:r>
            <a:endParaRPr lang="en-US" altLang="ja-JP" sz="2400" b="1" dirty="0">
              <a:latin typeface="UD デジタル 教科書体 N-B" panose="02020700000000000000" pitchFamily="17" charset="-128"/>
              <a:ea typeface="UD デジタル 教科書体 N-B" panose="02020700000000000000" pitchFamily="17" charset="-128"/>
            </a:endParaRPr>
          </a:p>
        </p:txBody>
      </p:sp>
      <p:grpSp>
        <p:nvGrpSpPr>
          <p:cNvPr id="25" name="グループ化 24"/>
          <p:cNvGrpSpPr>
            <a:grpSpLocks noChangeAspect="1"/>
          </p:cNvGrpSpPr>
          <p:nvPr/>
        </p:nvGrpSpPr>
        <p:grpSpPr>
          <a:xfrm>
            <a:off x="5167901" y="2560689"/>
            <a:ext cx="1844048" cy="1153791"/>
            <a:chOff x="9980789" y="829047"/>
            <a:chExt cx="1577213" cy="964763"/>
          </a:xfrm>
        </p:grpSpPr>
        <p:pic>
          <p:nvPicPr>
            <p:cNvPr id="26" name="図 25">
              <a:extLst>
                <a:ext uri="{FF2B5EF4-FFF2-40B4-BE49-F238E27FC236}">
                  <a16:creationId xmlns:a16="http://schemas.microsoft.com/office/drawing/2014/main" id="{2F494082-CB30-4FAF-A649-151559AFD5A7}"/>
                </a:ext>
              </a:extLst>
            </p:cNvPr>
            <p:cNvPicPr>
              <a:picLocks noChangeAspect="1"/>
            </p:cNvPicPr>
            <p:nvPr/>
          </p:nvPicPr>
          <p:blipFill>
            <a:blip r:embed="rId6"/>
            <a:stretch>
              <a:fillRect/>
            </a:stretch>
          </p:blipFill>
          <p:spPr>
            <a:xfrm>
              <a:off x="9980789" y="967234"/>
              <a:ext cx="747130" cy="649205"/>
            </a:xfrm>
            <a:prstGeom prst="rect">
              <a:avLst/>
            </a:prstGeom>
          </p:spPr>
        </p:pic>
        <p:pic>
          <p:nvPicPr>
            <p:cNvPr id="27" name="図 26">
              <a:extLst>
                <a:ext uri="{FF2B5EF4-FFF2-40B4-BE49-F238E27FC236}">
                  <a16:creationId xmlns:a16="http://schemas.microsoft.com/office/drawing/2014/main" id="{CDC82C74-9E17-4CB7-975F-368D9BE5543D}"/>
                </a:ext>
              </a:extLst>
            </p:cNvPr>
            <p:cNvPicPr>
              <a:picLocks noChangeAspect="1"/>
            </p:cNvPicPr>
            <p:nvPr/>
          </p:nvPicPr>
          <p:blipFill>
            <a:blip r:embed="rId7"/>
            <a:stretch>
              <a:fillRect/>
            </a:stretch>
          </p:blipFill>
          <p:spPr>
            <a:xfrm>
              <a:off x="10777458" y="829047"/>
              <a:ext cx="780544" cy="964763"/>
            </a:xfrm>
            <a:prstGeom prst="rect">
              <a:avLst/>
            </a:prstGeom>
          </p:spPr>
        </p:pic>
      </p:grpSp>
      <p:pic>
        <p:nvPicPr>
          <p:cNvPr id="28" name="図 27"/>
          <p:cNvPicPr>
            <a:picLocks noChangeAspect="1"/>
          </p:cNvPicPr>
          <p:nvPr/>
        </p:nvPicPr>
        <p:blipFill>
          <a:blip r:embed="rId8"/>
          <a:stretch>
            <a:fillRect/>
          </a:stretch>
        </p:blipFill>
        <p:spPr>
          <a:xfrm>
            <a:off x="7273833" y="1794089"/>
            <a:ext cx="1616297" cy="1852994"/>
          </a:xfrm>
          <a:prstGeom prst="rect">
            <a:avLst/>
          </a:prstGeom>
        </p:spPr>
      </p:pic>
      <p:sp>
        <p:nvSpPr>
          <p:cNvPr id="22" name="テキスト ボックス 21"/>
          <p:cNvSpPr txBox="1"/>
          <p:nvPr/>
        </p:nvSpPr>
        <p:spPr>
          <a:xfrm>
            <a:off x="1506068" y="71594"/>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かいよう</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31" name="テキスト ボックス 30"/>
          <p:cNvSpPr txBox="1"/>
          <p:nvPr/>
        </p:nvSpPr>
        <p:spPr>
          <a:xfrm>
            <a:off x="5445007" y="86208"/>
            <a:ext cx="319318"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へ</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32" name="テキスト ボックス 31"/>
          <p:cNvSpPr txBox="1"/>
          <p:nvPr/>
        </p:nvSpPr>
        <p:spPr>
          <a:xfrm>
            <a:off x="1302082" y="4520165"/>
            <a:ext cx="1261884"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せいそうかつどう</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34" name="テキスト ボックス 33"/>
          <p:cNvSpPr txBox="1"/>
          <p:nvPr/>
        </p:nvSpPr>
        <p:spPr>
          <a:xfrm>
            <a:off x="359989" y="4973571"/>
            <a:ext cx="588623"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さんか</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35" name="テキスト ボックス 34"/>
          <p:cNvSpPr txBox="1"/>
          <p:nvPr/>
        </p:nvSpPr>
        <p:spPr>
          <a:xfrm>
            <a:off x="5292631" y="4658377"/>
            <a:ext cx="588623"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さんか</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36" name="テキスト ボックス 35"/>
          <p:cNvSpPr txBox="1"/>
          <p:nvPr/>
        </p:nvSpPr>
        <p:spPr>
          <a:xfrm>
            <a:off x="6455149" y="4190950"/>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かつどう</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38" name="テキスト ボックス 37"/>
          <p:cNvSpPr txBox="1"/>
          <p:nvPr/>
        </p:nvSpPr>
        <p:spPr>
          <a:xfrm>
            <a:off x="6496060" y="4666209"/>
            <a:ext cx="588623"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とり</a:t>
            </a:r>
            <a:r>
              <a:rPr kumimoji="1" lang="ja-JP" altLang="en-US" sz="1050" dirty="0">
                <a:latin typeface="UD デジタル 教科書体 N-B" panose="02020700000000000000" pitchFamily="17" charset="-128"/>
                <a:ea typeface="UD デジタル 教科書体 N-B" panose="02020700000000000000" pitchFamily="17" charset="-128"/>
              </a:rPr>
              <a:t>く</a:t>
            </a:r>
          </a:p>
        </p:txBody>
      </p:sp>
      <p:sp>
        <p:nvSpPr>
          <p:cNvPr id="39" name="テキスト ボックス 38"/>
          <p:cNvSpPr txBox="1"/>
          <p:nvPr/>
        </p:nvSpPr>
        <p:spPr>
          <a:xfrm>
            <a:off x="5541410" y="5094115"/>
            <a:ext cx="319318"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わ</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594664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rotWithShape="1">
          <a:blip r:embed="rId3"/>
          <a:srcRect l="-380" t="1040" r="3469" b="3451"/>
          <a:stretch/>
        </p:blipFill>
        <p:spPr>
          <a:xfrm>
            <a:off x="35496" y="2060850"/>
            <a:ext cx="9036496" cy="3062975"/>
          </a:xfrm>
          <a:prstGeom prst="rect">
            <a:avLst/>
          </a:prstGeom>
        </p:spPr>
      </p:pic>
      <p:sp>
        <p:nvSpPr>
          <p:cNvPr id="7" name="タイトル 1"/>
          <p:cNvSpPr txBox="1">
            <a:spLocks/>
          </p:cNvSpPr>
          <p:nvPr/>
        </p:nvSpPr>
        <p:spPr>
          <a:xfrm>
            <a:off x="585443" y="5278041"/>
            <a:ext cx="8451055" cy="65409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3200" dirty="0">
                <a:latin typeface="UD デジタル 教科書体 N-B" panose="02020700000000000000" pitchFamily="17" charset="-128"/>
                <a:ea typeface="UD デジタル 教科書体 N-B" panose="02020700000000000000" pitchFamily="17" charset="-128"/>
              </a:rPr>
              <a:t>ごみの散乱　　　　　汚れによる泡立ち</a:t>
            </a:r>
          </a:p>
        </p:txBody>
      </p:sp>
      <p:sp>
        <p:nvSpPr>
          <p:cNvPr id="5" name="正方形/長方形 4">
            <a:extLst>
              <a:ext uri="{FF2B5EF4-FFF2-40B4-BE49-F238E27FC236}">
                <a16:creationId xmlns:a16="http://schemas.microsoft.com/office/drawing/2014/main" id="{7D9B8B8B-5D7E-41F4-A886-E2BE9416B77D}"/>
              </a:ext>
            </a:extLst>
          </p:cNvPr>
          <p:cNvSpPr/>
          <p:nvPr/>
        </p:nvSpPr>
        <p:spPr>
          <a:xfrm>
            <a:off x="54864" y="81892"/>
            <a:ext cx="9000000" cy="90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ja-JP" sz="2800"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1970</a:t>
            </a:r>
            <a:r>
              <a:rPr lang="ja-JP" altLang="en-US" sz="2800"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a:t>
            </a:r>
            <a:r>
              <a:rPr lang="en-US" altLang="ja-JP" sz="2800"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1990</a:t>
            </a:r>
            <a:r>
              <a:rPr lang="ja-JP" altLang="en-US" sz="2800"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年代（今から</a:t>
            </a:r>
            <a:r>
              <a:rPr lang="en-US" altLang="ja-JP" sz="2800"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40</a:t>
            </a:r>
            <a:r>
              <a:rPr lang="ja-JP" altLang="en-US" sz="2800"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年ほど前）の大和川</a:t>
            </a:r>
          </a:p>
        </p:txBody>
      </p:sp>
      <p:sp>
        <p:nvSpPr>
          <p:cNvPr id="2" name="テキスト ボックス 1"/>
          <p:cNvSpPr txBox="1"/>
          <p:nvPr/>
        </p:nvSpPr>
        <p:spPr>
          <a:xfrm>
            <a:off x="2395728" y="5128948"/>
            <a:ext cx="748923" cy="261610"/>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さんらん</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8" name="テキスト ボックス 7"/>
          <p:cNvSpPr txBox="1"/>
          <p:nvPr/>
        </p:nvSpPr>
        <p:spPr>
          <a:xfrm>
            <a:off x="5161290" y="5145960"/>
            <a:ext cx="453970"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よご</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9" name="テキスト ボックス 8"/>
          <p:cNvSpPr txBox="1"/>
          <p:nvPr/>
        </p:nvSpPr>
        <p:spPr>
          <a:xfrm>
            <a:off x="7264435" y="5136642"/>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あわ　だ</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10" name="テキスト ボックス 9"/>
          <p:cNvSpPr txBox="1"/>
          <p:nvPr/>
        </p:nvSpPr>
        <p:spPr>
          <a:xfrm>
            <a:off x="2584704" y="92318"/>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ねんだい</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11" name="テキスト ボックス 10"/>
          <p:cNvSpPr txBox="1"/>
          <p:nvPr/>
        </p:nvSpPr>
        <p:spPr>
          <a:xfrm>
            <a:off x="7317150" y="93869"/>
            <a:ext cx="857927"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やまとがわ</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677552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742965"/>
            <a:ext cx="9144001" cy="1032946"/>
          </a:xfrm>
        </p:spPr>
        <p:txBody>
          <a:bodyPr>
            <a:noAutofit/>
          </a:bodyPr>
          <a:lstStyle/>
          <a:p>
            <a:pPr>
              <a:buNone/>
            </a:pPr>
            <a:r>
              <a:rPr lang="ja-JP" altLang="en-US" sz="2400" dirty="0" smtClean="0">
                <a:latin typeface="UD デジタル 教科書体 N-B" panose="02020700000000000000" pitchFamily="17" charset="-128"/>
                <a:ea typeface="UD デジタル 教科書体 N-B" panose="02020700000000000000" pitchFamily="17" charset="-128"/>
              </a:rPr>
              <a:t>　河川</a:t>
            </a:r>
            <a:r>
              <a:rPr lang="ja-JP" altLang="en-US" sz="2400" dirty="0">
                <a:latin typeface="UD デジタル 教科書体 N-B" panose="02020700000000000000" pitchFamily="17" charset="-128"/>
                <a:ea typeface="UD デジタル 教科書体 N-B" panose="02020700000000000000" pitchFamily="17" charset="-128"/>
              </a:rPr>
              <a:t>・海域及び下水道へ有害物質を含む汚水を排水する工場</a:t>
            </a:r>
            <a:r>
              <a:rPr lang="ja-JP" altLang="en-US" sz="2400" dirty="0" smtClean="0">
                <a:latin typeface="UD デジタル 教科書体 N-B" panose="02020700000000000000" pitchFamily="17" charset="-128"/>
                <a:ea typeface="UD デジタル 教科書体 N-B" panose="02020700000000000000" pitchFamily="17" charset="-128"/>
              </a:rPr>
              <a:t>・</a:t>
            </a:r>
            <a:endParaRPr lang="en-US" altLang="ja-JP" sz="2400" dirty="0" smtClean="0">
              <a:latin typeface="UD デジタル 教科書体 N-B" panose="02020700000000000000" pitchFamily="17" charset="-128"/>
              <a:ea typeface="UD デジタル 教科書体 N-B" panose="02020700000000000000" pitchFamily="17" charset="-128"/>
            </a:endParaRPr>
          </a:p>
          <a:p>
            <a:pPr>
              <a:lnSpc>
                <a:spcPts val="500"/>
              </a:lnSpc>
              <a:buNone/>
            </a:pPr>
            <a:endParaRPr lang="en-US" altLang="ja-JP" sz="2400" dirty="0">
              <a:latin typeface="UD デジタル 教科書体 N-B" panose="02020700000000000000" pitchFamily="17" charset="-128"/>
              <a:ea typeface="UD デジタル 教科書体 N-B" panose="02020700000000000000" pitchFamily="17" charset="-128"/>
            </a:endParaRPr>
          </a:p>
          <a:p>
            <a:pPr>
              <a:buNone/>
            </a:pPr>
            <a:r>
              <a:rPr lang="ja-JP" altLang="en-US" sz="2400" dirty="0" smtClean="0">
                <a:latin typeface="UD デジタル 教科書体 N-B" panose="02020700000000000000" pitchFamily="17" charset="-128"/>
                <a:ea typeface="UD デジタル 教科書体 N-B" panose="02020700000000000000" pitchFamily="17" charset="-128"/>
              </a:rPr>
              <a:t>事業場</a:t>
            </a:r>
            <a:r>
              <a:rPr lang="ja-JP" altLang="en-US" sz="2400" dirty="0">
                <a:latin typeface="UD デジタル 教科書体 N-B" panose="02020700000000000000" pitchFamily="17" charset="-128"/>
                <a:ea typeface="UD デジタル 教科書体 N-B" panose="02020700000000000000" pitchFamily="17" charset="-128"/>
              </a:rPr>
              <a:t>に対して、法律・条例による排水規制を実施している。</a:t>
            </a:r>
          </a:p>
        </p:txBody>
      </p:sp>
      <p:pic>
        <p:nvPicPr>
          <p:cNvPr id="4" name="図 3" descr="tekiyouzu.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7627" y="2791359"/>
            <a:ext cx="7154374" cy="4035965"/>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164" y="5183591"/>
            <a:ext cx="2124538" cy="1662022"/>
          </a:xfrm>
          <a:prstGeom prst="rect">
            <a:avLst/>
          </a:prstGeom>
        </p:spPr>
      </p:pic>
      <p:sp>
        <p:nvSpPr>
          <p:cNvPr id="8" name="正方形/長方形 7">
            <a:extLst>
              <a:ext uri="{FF2B5EF4-FFF2-40B4-BE49-F238E27FC236}">
                <a16:creationId xmlns:a16="http://schemas.microsoft.com/office/drawing/2014/main" id="{7D9B8B8B-5D7E-41F4-A886-E2BE9416B77D}"/>
              </a:ext>
            </a:extLst>
          </p:cNvPr>
          <p:cNvSpPr/>
          <p:nvPr/>
        </p:nvSpPr>
        <p:spPr>
          <a:xfrm>
            <a:off x="72001" y="68482"/>
            <a:ext cx="9000000" cy="90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2800" dirty="0" smtClean="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これまでの水質改善の取組み①</a:t>
            </a:r>
            <a:endParaRPr lang="ja-JP" altLang="en-US" sz="2800"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endParaRPr>
          </a:p>
        </p:txBody>
      </p:sp>
      <p:sp>
        <p:nvSpPr>
          <p:cNvPr id="9" name="角丸四角形吹き出し 8"/>
          <p:cNvSpPr/>
          <p:nvPr/>
        </p:nvSpPr>
        <p:spPr>
          <a:xfrm>
            <a:off x="160163" y="3523998"/>
            <a:ext cx="1686925" cy="1498858"/>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213877" y="3731839"/>
            <a:ext cx="1614924" cy="1169551"/>
          </a:xfrm>
          <a:prstGeom prst="rect">
            <a:avLst/>
          </a:prstGeom>
          <a:noFill/>
        </p:spPr>
        <p:txBody>
          <a:bodyPr wrap="square" rtlCol="0">
            <a:spAutoFit/>
          </a:bodyPr>
          <a:lstStyle/>
          <a:p>
            <a:r>
              <a:rPr kumimoji="1" lang="ja-JP" altLang="en-US" sz="1400" b="1" dirty="0" smtClean="0"/>
              <a:t>定期的に立入調査</a:t>
            </a:r>
            <a:endParaRPr kumimoji="1" lang="en-US" altLang="ja-JP" sz="1400" b="1" dirty="0" smtClean="0"/>
          </a:p>
          <a:p>
            <a:endParaRPr kumimoji="1" lang="en-US" altLang="ja-JP" sz="1400" b="1" dirty="0"/>
          </a:p>
          <a:p>
            <a:r>
              <a:rPr kumimoji="1" lang="ja-JP" altLang="en-US" sz="1400" b="1" dirty="0" smtClean="0"/>
              <a:t>を行い排水を</a:t>
            </a:r>
            <a:endParaRPr kumimoji="1" lang="en-US" altLang="ja-JP" sz="1400" b="1" dirty="0" smtClean="0"/>
          </a:p>
          <a:p>
            <a:endParaRPr kumimoji="1" lang="en-US" altLang="ja-JP" sz="1400" b="1" dirty="0" smtClean="0"/>
          </a:p>
          <a:p>
            <a:r>
              <a:rPr kumimoji="1" lang="ja-JP" altLang="en-US" sz="1400" b="1" dirty="0" smtClean="0"/>
              <a:t>分析しているよ</a:t>
            </a:r>
            <a:endParaRPr kumimoji="1" lang="ja-JP" altLang="en-US" sz="1400" b="1" dirty="0"/>
          </a:p>
        </p:txBody>
      </p:sp>
      <p:sp>
        <p:nvSpPr>
          <p:cNvPr id="10" name="テキスト ボックス 9"/>
          <p:cNvSpPr txBox="1"/>
          <p:nvPr/>
        </p:nvSpPr>
        <p:spPr>
          <a:xfrm>
            <a:off x="3867014" y="123346"/>
            <a:ext cx="1396536"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すいしつ　かいぜん</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11" name="テキスト ボックス 10"/>
          <p:cNvSpPr txBox="1"/>
          <p:nvPr/>
        </p:nvSpPr>
        <p:spPr>
          <a:xfrm>
            <a:off x="5720198" y="93188"/>
            <a:ext cx="588623"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とりく</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13" name="コンテンツ プレースホルダ 2"/>
          <p:cNvSpPr txBox="1">
            <a:spLocks/>
          </p:cNvSpPr>
          <p:nvPr/>
        </p:nvSpPr>
        <p:spPr>
          <a:xfrm>
            <a:off x="72001" y="1194791"/>
            <a:ext cx="2815776" cy="5919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Arial" panose="020B0604020202020204" pitchFamily="34" charset="0"/>
              <a:buNone/>
            </a:pPr>
            <a:r>
              <a:rPr lang="ja-JP" altLang="en-US" u="sng" dirty="0" smtClean="0">
                <a:solidFill>
                  <a:srgbClr val="FF0000"/>
                </a:solidFill>
                <a:latin typeface="UD デジタル 教科書体 N-B" panose="02020700000000000000" pitchFamily="17" charset="-128"/>
                <a:ea typeface="UD デジタル 教科書体 N-B" panose="02020700000000000000" pitchFamily="17" charset="-128"/>
              </a:rPr>
              <a:t>工場排水の規制</a:t>
            </a:r>
            <a:endParaRPr lang="en-US" altLang="ja-JP" u="sng" dirty="0" smtClean="0">
              <a:solidFill>
                <a:srgbClr val="FF0000"/>
              </a:solidFill>
              <a:latin typeface="UD デジタル 教科書体 N-B" panose="02020700000000000000" pitchFamily="17" charset="-128"/>
              <a:ea typeface="UD デジタル 教科書体 N-B" panose="02020700000000000000" pitchFamily="17" charset="-128"/>
            </a:endParaRPr>
          </a:p>
          <a:p>
            <a:pPr>
              <a:buFont typeface="Arial" panose="020B0604020202020204" pitchFamily="34" charset="0"/>
              <a:buNone/>
            </a:pPr>
            <a:r>
              <a:rPr lang="ja-JP" altLang="en-US" sz="2400" dirty="0" smtClean="0">
                <a:latin typeface="UD デジタル 教科書体 N-B" panose="02020700000000000000" pitchFamily="17" charset="-128"/>
                <a:ea typeface="UD デジタル 教科書体 N-B" panose="02020700000000000000" pitchFamily="17" charset="-128"/>
              </a:rPr>
              <a:t>　</a:t>
            </a:r>
            <a:endParaRPr lang="ja-JP" altLang="en-US" sz="2400" dirty="0">
              <a:latin typeface="UD デジタル 教科書体 N-B" panose="02020700000000000000" pitchFamily="17" charset="-128"/>
              <a:ea typeface="UD デジタル 教科書体 N-B" panose="02020700000000000000" pitchFamily="17" charset="-128"/>
            </a:endParaRPr>
          </a:p>
        </p:txBody>
      </p:sp>
      <p:sp>
        <p:nvSpPr>
          <p:cNvPr id="14" name="テキスト ボックス 13"/>
          <p:cNvSpPr txBox="1"/>
          <p:nvPr/>
        </p:nvSpPr>
        <p:spPr>
          <a:xfrm>
            <a:off x="196739" y="1018848"/>
            <a:ext cx="1396536" cy="253916"/>
          </a:xfrm>
          <a:prstGeom prst="rect">
            <a:avLst/>
          </a:prstGeom>
          <a:noFill/>
        </p:spPr>
        <p:txBody>
          <a:bodyPr wrap="none" rtlCol="0">
            <a:spAutoFit/>
          </a:bodyPr>
          <a:lstStyle/>
          <a:p>
            <a:r>
              <a:rPr kumimoji="1" lang="ja-JP" altLang="en-US" sz="1050" dirty="0" smtClean="0">
                <a:solidFill>
                  <a:srgbClr val="FF0000"/>
                </a:solidFill>
                <a:latin typeface="UD デジタル 教科書体 N-B" panose="02020700000000000000" pitchFamily="17" charset="-128"/>
                <a:ea typeface="UD デジタル 教科書体 N-B" panose="02020700000000000000" pitchFamily="17" charset="-128"/>
              </a:rPr>
              <a:t>こうじょうはいすい</a:t>
            </a:r>
            <a:endParaRPr kumimoji="1" lang="ja-JP" altLang="en-US" sz="1050"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5" name="テキスト ボックス 14"/>
          <p:cNvSpPr txBox="1"/>
          <p:nvPr/>
        </p:nvSpPr>
        <p:spPr>
          <a:xfrm>
            <a:off x="1946214" y="1030199"/>
            <a:ext cx="588623" cy="253916"/>
          </a:xfrm>
          <a:prstGeom prst="rect">
            <a:avLst/>
          </a:prstGeom>
          <a:noFill/>
        </p:spPr>
        <p:txBody>
          <a:bodyPr wrap="none" rtlCol="0">
            <a:spAutoFit/>
          </a:bodyPr>
          <a:lstStyle/>
          <a:p>
            <a:r>
              <a:rPr kumimoji="1" lang="ja-JP" altLang="en-US" sz="1050" dirty="0" smtClean="0">
                <a:solidFill>
                  <a:srgbClr val="FF0000"/>
                </a:solidFill>
                <a:latin typeface="UD デジタル 教科書体 N-B" panose="02020700000000000000" pitchFamily="17" charset="-128"/>
                <a:ea typeface="UD デジタル 教科書体 N-B" panose="02020700000000000000" pitchFamily="17" charset="-128"/>
              </a:rPr>
              <a:t>きせい</a:t>
            </a:r>
            <a:endParaRPr kumimoji="1" lang="ja-JP" altLang="en-US" sz="1050"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6" name="テキスト ボックス 15"/>
          <p:cNvSpPr txBox="1"/>
          <p:nvPr/>
        </p:nvSpPr>
        <p:spPr>
          <a:xfrm>
            <a:off x="415002" y="1577643"/>
            <a:ext cx="588623"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かせん</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17" name="テキスト ボックス 16"/>
          <p:cNvSpPr txBox="1"/>
          <p:nvPr/>
        </p:nvSpPr>
        <p:spPr>
          <a:xfrm>
            <a:off x="1294433" y="1571009"/>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かいいき</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18" name="テキスト ボックス 17"/>
          <p:cNvSpPr txBox="1"/>
          <p:nvPr/>
        </p:nvSpPr>
        <p:spPr>
          <a:xfrm>
            <a:off x="2604218" y="1577643"/>
            <a:ext cx="857927"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げすいど</a:t>
            </a:r>
            <a:r>
              <a:rPr kumimoji="1" lang="ja-JP" altLang="en-US" sz="1050" dirty="0">
                <a:latin typeface="UD デジタル 教科書体 N-B" panose="02020700000000000000" pitchFamily="17" charset="-128"/>
                <a:ea typeface="UD デジタル 教科書体 N-B" panose="02020700000000000000" pitchFamily="17" charset="-128"/>
              </a:rPr>
              <a:t>う</a:t>
            </a:r>
          </a:p>
        </p:txBody>
      </p:sp>
      <p:sp>
        <p:nvSpPr>
          <p:cNvPr id="19" name="テキスト ボックス 18"/>
          <p:cNvSpPr txBox="1"/>
          <p:nvPr/>
        </p:nvSpPr>
        <p:spPr>
          <a:xfrm>
            <a:off x="3800854" y="1541789"/>
            <a:ext cx="1261884"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ゆうがい</a:t>
            </a:r>
            <a:r>
              <a:rPr kumimoji="1" lang="ja-JP" altLang="en-US" sz="1050" dirty="0" err="1" smtClean="0">
                <a:latin typeface="UD デジタル 教科書体 N-B" panose="02020700000000000000" pitchFamily="17" charset="-128"/>
                <a:ea typeface="UD デジタル 教科書体 N-B" panose="02020700000000000000" pitchFamily="17" charset="-128"/>
              </a:rPr>
              <a:t>ぶっ</a:t>
            </a:r>
            <a:r>
              <a:rPr kumimoji="1" lang="ja-JP" altLang="en-US" sz="1050" dirty="0" smtClean="0">
                <a:latin typeface="UD デジタル 教科書体 N-B" panose="02020700000000000000" pitchFamily="17" charset="-128"/>
                <a:ea typeface="UD デジタル 教科書体 N-B" panose="02020700000000000000" pitchFamily="17" charset="-128"/>
              </a:rPr>
              <a:t>しつ</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20" name="テキスト ボックス 19"/>
          <p:cNvSpPr txBox="1"/>
          <p:nvPr/>
        </p:nvSpPr>
        <p:spPr>
          <a:xfrm>
            <a:off x="5202206" y="1541789"/>
            <a:ext cx="453970"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ふく</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21" name="テキスト ボックス 20"/>
          <p:cNvSpPr txBox="1"/>
          <p:nvPr/>
        </p:nvSpPr>
        <p:spPr>
          <a:xfrm>
            <a:off x="5943153" y="1541789"/>
            <a:ext cx="588623"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おすい</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22" name="テキスト ボックス 21"/>
          <p:cNvSpPr txBox="1"/>
          <p:nvPr/>
        </p:nvSpPr>
        <p:spPr>
          <a:xfrm>
            <a:off x="6734537" y="1571009"/>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はいす</a:t>
            </a:r>
            <a:r>
              <a:rPr kumimoji="1" lang="ja-JP" altLang="en-US" sz="1050" dirty="0">
                <a:latin typeface="UD デジタル 教科書体 N-B" panose="02020700000000000000" pitchFamily="17" charset="-128"/>
                <a:ea typeface="UD デジタル 教科書体 N-B" panose="02020700000000000000" pitchFamily="17" charset="-128"/>
              </a:rPr>
              <a:t>い</a:t>
            </a:r>
          </a:p>
        </p:txBody>
      </p:sp>
      <p:sp>
        <p:nvSpPr>
          <p:cNvPr id="23" name="テキスト ボックス 22"/>
          <p:cNvSpPr txBox="1"/>
          <p:nvPr/>
        </p:nvSpPr>
        <p:spPr>
          <a:xfrm>
            <a:off x="7906166" y="1532873"/>
            <a:ext cx="857927"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こうじょ</a:t>
            </a:r>
            <a:r>
              <a:rPr kumimoji="1" lang="ja-JP" altLang="en-US" sz="1050" dirty="0">
                <a:latin typeface="UD デジタル 教科書体 N-B" panose="02020700000000000000" pitchFamily="17" charset="-128"/>
                <a:ea typeface="UD デジタル 教科書体 N-B" panose="02020700000000000000" pitchFamily="17" charset="-128"/>
              </a:rPr>
              <a:t>う</a:t>
            </a:r>
          </a:p>
        </p:txBody>
      </p:sp>
      <p:sp>
        <p:nvSpPr>
          <p:cNvPr id="24" name="テキスト ボックス 23"/>
          <p:cNvSpPr txBox="1"/>
          <p:nvPr/>
        </p:nvSpPr>
        <p:spPr>
          <a:xfrm>
            <a:off x="17137" y="2165802"/>
            <a:ext cx="1127232"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じぎょうじょう</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25" name="テキスト ボックス 24"/>
          <p:cNvSpPr txBox="1"/>
          <p:nvPr/>
        </p:nvSpPr>
        <p:spPr>
          <a:xfrm>
            <a:off x="1202100" y="2184573"/>
            <a:ext cx="453970"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た</a:t>
            </a:r>
            <a:r>
              <a:rPr kumimoji="1" lang="ja-JP" altLang="en-US" sz="1050" dirty="0">
                <a:latin typeface="UD デジタル 教科書体 N-B" panose="02020700000000000000" pitchFamily="17" charset="-128"/>
                <a:ea typeface="UD デジタル 教科書体 N-B" panose="02020700000000000000" pitchFamily="17" charset="-128"/>
              </a:rPr>
              <a:t>い</a:t>
            </a:r>
          </a:p>
        </p:txBody>
      </p:sp>
      <p:sp>
        <p:nvSpPr>
          <p:cNvPr id="26" name="テキスト ボックス 25"/>
          <p:cNvSpPr txBox="1"/>
          <p:nvPr/>
        </p:nvSpPr>
        <p:spPr>
          <a:xfrm>
            <a:off x="2496532" y="2165802"/>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ほうりつ</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27" name="テキスト ボックス 26"/>
          <p:cNvSpPr txBox="1"/>
          <p:nvPr/>
        </p:nvSpPr>
        <p:spPr>
          <a:xfrm>
            <a:off x="3335314" y="2164913"/>
            <a:ext cx="857927" cy="253916"/>
          </a:xfrm>
          <a:prstGeom prst="rect">
            <a:avLst/>
          </a:prstGeom>
          <a:noFill/>
        </p:spPr>
        <p:txBody>
          <a:bodyPr wrap="none" rtlCol="0">
            <a:spAutoFit/>
          </a:bodyPr>
          <a:lstStyle/>
          <a:p>
            <a:r>
              <a:rPr kumimoji="1" lang="ja-JP" altLang="en-US" sz="1050" dirty="0" err="1" smtClean="0">
                <a:latin typeface="UD デジタル 教科書体 N-B" panose="02020700000000000000" pitchFamily="17" charset="-128"/>
                <a:ea typeface="UD デジタル 教科書体 N-B" panose="02020700000000000000" pitchFamily="17" charset="-128"/>
              </a:rPr>
              <a:t>じょ</a:t>
            </a:r>
            <a:r>
              <a:rPr kumimoji="1" lang="ja-JP" altLang="en-US" sz="1050" dirty="0" smtClean="0">
                <a:latin typeface="UD デジタル 教科書体 N-B" panose="02020700000000000000" pitchFamily="17" charset="-128"/>
                <a:ea typeface="UD デジタル 教科書体 N-B" panose="02020700000000000000" pitchFamily="17" charset="-128"/>
              </a:rPr>
              <a:t>うれい</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28" name="テキスト ボックス 27"/>
          <p:cNvSpPr txBox="1"/>
          <p:nvPr/>
        </p:nvSpPr>
        <p:spPr>
          <a:xfrm>
            <a:off x="4953657" y="2185525"/>
            <a:ext cx="1261884"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はいすい　きせい</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29" name="テキスト ボックス 28"/>
          <p:cNvSpPr txBox="1"/>
          <p:nvPr/>
        </p:nvSpPr>
        <p:spPr>
          <a:xfrm>
            <a:off x="6506422" y="2184573"/>
            <a:ext cx="588623"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じっし</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30" name="テキスト ボックス 29"/>
          <p:cNvSpPr txBox="1"/>
          <p:nvPr/>
        </p:nvSpPr>
        <p:spPr>
          <a:xfrm>
            <a:off x="242677" y="3610373"/>
            <a:ext cx="1105654" cy="215444"/>
          </a:xfrm>
          <a:prstGeom prst="rect">
            <a:avLst/>
          </a:prstGeom>
          <a:noFill/>
        </p:spPr>
        <p:txBody>
          <a:bodyPr wrap="square" rtlCol="0">
            <a:spAutoFit/>
          </a:bodyPr>
          <a:lstStyle/>
          <a:p>
            <a:r>
              <a:rPr kumimoji="1" lang="ja-JP" altLang="en-US" sz="800" dirty="0" smtClean="0">
                <a:latin typeface="UD デジタル 教科書体 N-B" panose="02020700000000000000" pitchFamily="17" charset="-128"/>
                <a:ea typeface="UD デジタル 教科書体 N-B" panose="02020700000000000000" pitchFamily="17" charset="-128"/>
              </a:rPr>
              <a:t>ていきて</a:t>
            </a:r>
            <a:r>
              <a:rPr kumimoji="1" lang="ja-JP" altLang="en-US" sz="800" dirty="0">
                <a:latin typeface="UD デジタル 教科書体 N-B" panose="02020700000000000000" pitchFamily="17" charset="-128"/>
                <a:ea typeface="UD デジタル 教科書体 N-B" panose="02020700000000000000" pitchFamily="17" charset="-128"/>
              </a:rPr>
              <a:t>き</a:t>
            </a:r>
          </a:p>
        </p:txBody>
      </p:sp>
      <p:sp>
        <p:nvSpPr>
          <p:cNvPr id="31" name="テキスト ボックス 30"/>
          <p:cNvSpPr txBox="1"/>
          <p:nvPr/>
        </p:nvSpPr>
        <p:spPr>
          <a:xfrm>
            <a:off x="870485" y="3610373"/>
            <a:ext cx="1005403" cy="215444"/>
          </a:xfrm>
          <a:prstGeom prst="rect">
            <a:avLst/>
          </a:prstGeom>
          <a:noFill/>
        </p:spPr>
        <p:txBody>
          <a:bodyPr wrap="none" rtlCol="0">
            <a:spAutoFit/>
          </a:bodyPr>
          <a:lstStyle/>
          <a:p>
            <a:r>
              <a:rPr kumimoji="1" lang="ja-JP" altLang="en-US" sz="800" dirty="0" smtClean="0">
                <a:latin typeface="UD デジタル 教科書体 N-B" panose="02020700000000000000" pitchFamily="17" charset="-128"/>
                <a:ea typeface="UD デジタル 教科書体 N-B" panose="02020700000000000000" pitchFamily="17" charset="-128"/>
              </a:rPr>
              <a:t>たちいりちょうさ</a:t>
            </a:r>
            <a:endParaRPr kumimoji="1" lang="ja-JP" altLang="en-US" sz="800" dirty="0">
              <a:latin typeface="UD デジタル 教科書体 N-B" panose="02020700000000000000" pitchFamily="17" charset="-128"/>
              <a:ea typeface="UD デジタル 教科書体 N-B" panose="02020700000000000000" pitchFamily="17" charset="-128"/>
            </a:endParaRPr>
          </a:p>
        </p:txBody>
      </p:sp>
      <p:sp>
        <p:nvSpPr>
          <p:cNvPr id="32" name="テキスト ボックス 31"/>
          <p:cNvSpPr txBox="1"/>
          <p:nvPr/>
        </p:nvSpPr>
        <p:spPr>
          <a:xfrm>
            <a:off x="742386" y="4041416"/>
            <a:ext cx="595035" cy="215444"/>
          </a:xfrm>
          <a:prstGeom prst="rect">
            <a:avLst/>
          </a:prstGeom>
          <a:noFill/>
        </p:spPr>
        <p:txBody>
          <a:bodyPr wrap="none" rtlCol="0">
            <a:spAutoFit/>
          </a:bodyPr>
          <a:lstStyle/>
          <a:p>
            <a:r>
              <a:rPr kumimoji="1" lang="ja-JP" altLang="en-US" sz="800" dirty="0" smtClean="0">
                <a:latin typeface="UD デジタル 教科書体 N-B" panose="02020700000000000000" pitchFamily="17" charset="-128"/>
                <a:ea typeface="UD デジタル 教科書体 N-B" panose="02020700000000000000" pitchFamily="17" charset="-128"/>
              </a:rPr>
              <a:t>はいす</a:t>
            </a:r>
            <a:r>
              <a:rPr kumimoji="1" lang="ja-JP" altLang="en-US" sz="800" dirty="0">
                <a:latin typeface="UD デジタル 教科書体 N-B" panose="02020700000000000000" pitchFamily="17" charset="-128"/>
                <a:ea typeface="UD デジタル 教科書体 N-B" panose="02020700000000000000" pitchFamily="17" charset="-128"/>
              </a:rPr>
              <a:t>い</a:t>
            </a:r>
          </a:p>
        </p:txBody>
      </p:sp>
      <p:sp>
        <p:nvSpPr>
          <p:cNvPr id="33" name="テキスト ボックス 32"/>
          <p:cNvSpPr txBox="1"/>
          <p:nvPr/>
        </p:nvSpPr>
        <p:spPr>
          <a:xfrm>
            <a:off x="213877" y="4471403"/>
            <a:ext cx="595035" cy="215444"/>
          </a:xfrm>
          <a:prstGeom prst="rect">
            <a:avLst/>
          </a:prstGeom>
          <a:noFill/>
        </p:spPr>
        <p:txBody>
          <a:bodyPr wrap="none" rtlCol="0">
            <a:spAutoFit/>
          </a:bodyPr>
          <a:lstStyle/>
          <a:p>
            <a:r>
              <a:rPr kumimoji="1" lang="ja-JP" altLang="en-US" sz="800" dirty="0" smtClean="0">
                <a:latin typeface="UD デジタル 教科書体 N-B" panose="02020700000000000000" pitchFamily="17" charset="-128"/>
                <a:ea typeface="UD デジタル 教科書体 N-B" panose="02020700000000000000" pitchFamily="17" charset="-128"/>
              </a:rPr>
              <a:t>ぶんせき</a:t>
            </a:r>
            <a:endParaRPr kumimoji="1" lang="ja-JP" altLang="en-US" sz="8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942819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653621"/>
            <a:ext cx="9144000" cy="1357895"/>
          </a:xfrm>
        </p:spPr>
        <p:txBody>
          <a:bodyPr>
            <a:noAutofit/>
          </a:bodyPr>
          <a:lstStyle/>
          <a:p>
            <a:pPr>
              <a:buNone/>
            </a:pPr>
            <a:r>
              <a:rPr lang="ja-JP" altLang="en-US" sz="2400" dirty="0" smtClean="0">
                <a:latin typeface="UD デジタル 教科書体 N-B" panose="02020700000000000000" pitchFamily="17" charset="-128"/>
                <a:ea typeface="UD デジタル 教科書体 N-B" panose="02020700000000000000" pitchFamily="17" charset="-128"/>
              </a:rPr>
              <a:t>　各自治体</a:t>
            </a:r>
            <a:r>
              <a:rPr lang="ja-JP" altLang="en-US" sz="2400" dirty="0">
                <a:latin typeface="UD デジタル 教科書体 N-B" panose="02020700000000000000" pitchFamily="17" charset="-128"/>
                <a:ea typeface="UD デジタル 教科書体 N-B" panose="02020700000000000000" pitchFamily="17" charset="-128"/>
              </a:rPr>
              <a:t>において下水道整備を進めており、特に大阪市上流</a:t>
            </a:r>
            <a:r>
              <a:rPr lang="ja-JP" altLang="en-US" sz="2400" dirty="0" smtClean="0">
                <a:latin typeface="UD デジタル 教科書体 N-B" panose="02020700000000000000" pitchFamily="17" charset="-128"/>
                <a:ea typeface="UD デジタル 教科書体 N-B" panose="02020700000000000000" pitchFamily="17" charset="-128"/>
              </a:rPr>
              <a:t>の</a:t>
            </a:r>
            <a:endParaRPr lang="en-US" altLang="ja-JP" sz="2400" dirty="0" smtClean="0">
              <a:latin typeface="UD デジタル 教科書体 N-B" panose="02020700000000000000" pitchFamily="17" charset="-128"/>
              <a:ea typeface="UD デジタル 教科書体 N-B" panose="02020700000000000000" pitchFamily="17" charset="-128"/>
            </a:endParaRPr>
          </a:p>
          <a:p>
            <a:pPr>
              <a:lnSpc>
                <a:spcPts val="500"/>
              </a:lnSpc>
              <a:buNone/>
            </a:pPr>
            <a:endParaRPr lang="en-US" altLang="ja-JP" sz="2400" dirty="0" smtClean="0">
              <a:latin typeface="UD デジタル 教科書体 N-B" panose="02020700000000000000" pitchFamily="17" charset="-128"/>
              <a:ea typeface="UD デジタル 教科書体 N-B" panose="02020700000000000000" pitchFamily="17" charset="-128"/>
            </a:endParaRPr>
          </a:p>
          <a:p>
            <a:pPr>
              <a:buNone/>
            </a:pPr>
            <a:r>
              <a:rPr lang="ja-JP" altLang="en-US" sz="2400" dirty="0" smtClean="0">
                <a:latin typeface="UD デジタル 教科書体 N-B" panose="02020700000000000000" pitchFamily="17" charset="-128"/>
                <a:ea typeface="UD デジタル 教科書体 N-B" panose="02020700000000000000" pitchFamily="17" charset="-128"/>
              </a:rPr>
              <a:t>自治体</a:t>
            </a:r>
            <a:r>
              <a:rPr lang="ja-JP" altLang="en-US" sz="2400" dirty="0">
                <a:latin typeface="UD デジタル 教科書体 N-B" panose="02020700000000000000" pitchFamily="17" charset="-128"/>
                <a:ea typeface="UD デジタル 教科書体 N-B" panose="02020700000000000000" pitchFamily="17" charset="-128"/>
              </a:rPr>
              <a:t>において下水道整備率が上昇している</a:t>
            </a:r>
            <a:r>
              <a:rPr lang="ja-JP" altLang="en-US" sz="2400" dirty="0" smtClean="0">
                <a:latin typeface="UD デジタル 教科書体 N-B" panose="02020700000000000000" pitchFamily="17" charset="-128"/>
                <a:ea typeface="UD デジタル 教科書体 N-B" panose="02020700000000000000" pitchFamily="17" charset="-128"/>
              </a:rPr>
              <a:t>。なお</a:t>
            </a:r>
            <a:r>
              <a:rPr lang="ja-JP" altLang="en-US" sz="2400" b="1" dirty="0" smtClean="0">
                <a:latin typeface="UD デジタル 教科書体 N-B" panose="02020700000000000000" pitchFamily="17" charset="-128"/>
                <a:ea typeface="UD デジタル 教科書体 N-B" panose="02020700000000000000" pitchFamily="17" charset="-128"/>
              </a:rPr>
              <a:t>大阪市</a:t>
            </a:r>
            <a:r>
              <a:rPr lang="ja-JP" altLang="en-US" sz="2400" b="1" dirty="0">
                <a:latin typeface="UD デジタル 教科書体 N-B" panose="02020700000000000000" pitchFamily="17" charset="-128"/>
                <a:ea typeface="UD デジタル 教科書体 N-B" panose="02020700000000000000" pitchFamily="17" charset="-128"/>
              </a:rPr>
              <a:t>は、</a:t>
            </a:r>
            <a:r>
              <a:rPr lang="ja-JP" altLang="en-US" sz="2400" b="1" dirty="0" smtClean="0">
                <a:latin typeface="UD デジタル 教科書体 N-B" panose="02020700000000000000" pitchFamily="17" charset="-128"/>
                <a:ea typeface="UD デジタル 教科書体 N-B" panose="02020700000000000000" pitchFamily="17" charset="-128"/>
              </a:rPr>
              <a:t>平</a:t>
            </a:r>
            <a:endParaRPr lang="en-US" altLang="ja-JP" sz="2400" b="1" dirty="0" smtClean="0">
              <a:latin typeface="UD デジタル 教科書体 N-B" panose="02020700000000000000" pitchFamily="17" charset="-128"/>
              <a:ea typeface="UD デジタル 教科書体 N-B" panose="02020700000000000000" pitchFamily="17" charset="-128"/>
            </a:endParaRPr>
          </a:p>
          <a:p>
            <a:pPr>
              <a:lnSpc>
                <a:spcPts val="500"/>
              </a:lnSpc>
              <a:buNone/>
            </a:pPr>
            <a:endParaRPr lang="en-US" altLang="ja-JP" sz="2400" b="1" dirty="0" smtClean="0">
              <a:latin typeface="UD デジタル 教科書体 N-B" panose="02020700000000000000" pitchFamily="17" charset="-128"/>
              <a:ea typeface="UD デジタル 教科書体 N-B" panose="02020700000000000000" pitchFamily="17" charset="-128"/>
            </a:endParaRPr>
          </a:p>
          <a:p>
            <a:pPr>
              <a:buNone/>
            </a:pPr>
            <a:r>
              <a:rPr lang="ja-JP" altLang="en-US" sz="2400" b="1" dirty="0" smtClean="0">
                <a:latin typeface="UD デジタル 教科書体 N-B" panose="02020700000000000000" pitchFamily="17" charset="-128"/>
                <a:ea typeface="UD デジタル 教科書体 N-B" panose="02020700000000000000" pitchFamily="17" charset="-128"/>
              </a:rPr>
              <a:t>成</a:t>
            </a:r>
            <a:r>
              <a:rPr lang="ja-JP" altLang="en-US" sz="2400" b="1" dirty="0">
                <a:latin typeface="UD デジタル 教科書体 N-B" panose="02020700000000000000" pitchFamily="17" charset="-128"/>
                <a:ea typeface="UD デジタル 教科書体 N-B" panose="02020700000000000000" pitchFamily="17" charset="-128"/>
              </a:rPr>
              <a:t>３年度末以降</a:t>
            </a:r>
            <a:r>
              <a:rPr lang="en-US" altLang="ja-JP" sz="2400" b="1" dirty="0">
                <a:latin typeface="UD デジタル 教科書体 N-B" panose="02020700000000000000" pitchFamily="17" charset="-128"/>
                <a:ea typeface="UD デジタル 教科書体 N-B" panose="02020700000000000000" pitchFamily="17" charset="-128"/>
              </a:rPr>
              <a:t>99.9</a:t>
            </a:r>
            <a:r>
              <a:rPr lang="ja-JP" altLang="en-US" sz="2400" b="1" dirty="0" smtClean="0">
                <a:latin typeface="UD デジタル 教科書体 N-B" panose="02020700000000000000" pitchFamily="17" charset="-128"/>
                <a:ea typeface="UD デジタル 教科書体 N-B" panose="02020700000000000000" pitchFamily="17" charset="-128"/>
              </a:rPr>
              <a:t>％！</a:t>
            </a:r>
            <a:endParaRPr lang="ja-JP" altLang="en-US" sz="2400" b="1" dirty="0">
              <a:latin typeface="UD デジタル 教科書体 N-B" panose="02020700000000000000" pitchFamily="17" charset="-128"/>
              <a:ea typeface="UD デジタル 教科書体 N-B" panose="02020700000000000000" pitchFamily="17" charset="-128"/>
            </a:endParaRPr>
          </a:p>
        </p:txBody>
      </p:sp>
      <p:graphicFrame>
        <p:nvGraphicFramePr>
          <p:cNvPr id="6" name="グラフ 5"/>
          <p:cNvGraphicFramePr>
            <a:graphicFrameLocks/>
          </p:cNvGraphicFramePr>
          <p:nvPr>
            <p:extLst>
              <p:ext uri="{D42A27DB-BD31-4B8C-83A1-F6EECF244321}">
                <p14:modId xmlns:p14="http://schemas.microsoft.com/office/powerpoint/2010/main" val="3283889897"/>
              </p:ext>
            </p:extLst>
          </p:nvPr>
        </p:nvGraphicFramePr>
        <p:xfrm>
          <a:off x="987552" y="3464940"/>
          <a:ext cx="7168896" cy="3393060"/>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a:extLst>
              <a:ext uri="{FF2B5EF4-FFF2-40B4-BE49-F238E27FC236}">
                <a16:creationId xmlns:a16="http://schemas.microsoft.com/office/drawing/2014/main" id="{7D9B8B8B-5D7E-41F4-A886-E2BE9416B77D}"/>
              </a:ext>
            </a:extLst>
          </p:cNvPr>
          <p:cNvSpPr/>
          <p:nvPr/>
        </p:nvSpPr>
        <p:spPr>
          <a:xfrm>
            <a:off x="72001" y="68482"/>
            <a:ext cx="9000000" cy="90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2800" dirty="0" smtClean="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これまでの水質改善の取組み②</a:t>
            </a:r>
            <a:endParaRPr lang="ja-JP" altLang="en-US" sz="2800"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endParaRPr>
          </a:p>
        </p:txBody>
      </p:sp>
      <p:sp>
        <p:nvSpPr>
          <p:cNvPr id="5" name="テキスト ボックス 4"/>
          <p:cNvSpPr txBox="1"/>
          <p:nvPr/>
        </p:nvSpPr>
        <p:spPr>
          <a:xfrm>
            <a:off x="3867014" y="123346"/>
            <a:ext cx="1396536"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すいしつ　かいぜん</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8" name="テキスト ボックス 7"/>
          <p:cNvSpPr txBox="1"/>
          <p:nvPr/>
        </p:nvSpPr>
        <p:spPr>
          <a:xfrm>
            <a:off x="5720198" y="93188"/>
            <a:ext cx="588623"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とりく</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9" name="コンテンツ プレースホルダ 2"/>
          <p:cNvSpPr txBox="1">
            <a:spLocks/>
          </p:cNvSpPr>
          <p:nvPr/>
        </p:nvSpPr>
        <p:spPr>
          <a:xfrm>
            <a:off x="72001" y="1139272"/>
            <a:ext cx="2407920" cy="7360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Arial" panose="020B0604020202020204" pitchFamily="34" charset="0"/>
              <a:buNone/>
            </a:pPr>
            <a:r>
              <a:rPr lang="ja-JP" altLang="en-US" u="sng" dirty="0" smtClean="0">
                <a:solidFill>
                  <a:srgbClr val="FF0000"/>
                </a:solidFill>
                <a:latin typeface="UD デジタル 教科書体 N-B" panose="02020700000000000000" pitchFamily="17" charset="-128"/>
                <a:ea typeface="UD デジタル 教科書体 N-B" panose="02020700000000000000" pitchFamily="17" charset="-128"/>
              </a:rPr>
              <a:t>下水道の整備</a:t>
            </a:r>
            <a:endParaRPr lang="en-US" altLang="ja-JP" u="sng" dirty="0" smtClean="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0" name="テキスト ボックス 9"/>
          <p:cNvSpPr txBox="1"/>
          <p:nvPr/>
        </p:nvSpPr>
        <p:spPr>
          <a:xfrm>
            <a:off x="288179" y="963984"/>
            <a:ext cx="857927" cy="253916"/>
          </a:xfrm>
          <a:prstGeom prst="rect">
            <a:avLst/>
          </a:prstGeom>
          <a:noFill/>
        </p:spPr>
        <p:txBody>
          <a:bodyPr wrap="none" rtlCol="0">
            <a:spAutoFit/>
          </a:bodyPr>
          <a:lstStyle/>
          <a:p>
            <a:r>
              <a:rPr kumimoji="1" lang="ja-JP" altLang="en-US" sz="1050" dirty="0" smtClean="0">
                <a:solidFill>
                  <a:srgbClr val="FF0000"/>
                </a:solidFill>
                <a:latin typeface="UD デジタル 教科書体 N-B" panose="02020700000000000000" pitchFamily="17" charset="-128"/>
                <a:ea typeface="UD デジタル 教科書体 N-B" panose="02020700000000000000" pitchFamily="17" charset="-128"/>
              </a:rPr>
              <a:t>げすいどう</a:t>
            </a:r>
            <a:endParaRPr kumimoji="1" lang="ja-JP" altLang="en-US" sz="1050"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1" name="テキスト ボックス 10"/>
          <p:cNvSpPr txBox="1"/>
          <p:nvPr/>
        </p:nvSpPr>
        <p:spPr>
          <a:xfrm>
            <a:off x="1678067" y="952413"/>
            <a:ext cx="588623" cy="253916"/>
          </a:xfrm>
          <a:prstGeom prst="rect">
            <a:avLst/>
          </a:prstGeom>
          <a:noFill/>
        </p:spPr>
        <p:txBody>
          <a:bodyPr wrap="none" rtlCol="0">
            <a:spAutoFit/>
          </a:bodyPr>
          <a:lstStyle/>
          <a:p>
            <a:r>
              <a:rPr kumimoji="1" lang="ja-JP" altLang="en-US" sz="1050" dirty="0" smtClean="0">
                <a:solidFill>
                  <a:srgbClr val="FF0000"/>
                </a:solidFill>
                <a:latin typeface="UD デジタル 教科書体 N-B" panose="02020700000000000000" pitchFamily="17" charset="-128"/>
                <a:ea typeface="UD デジタル 教科書体 N-B" panose="02020700000000000000" pitchFamily="17" charset="-128"/>
              </a:rPr>
              <a:t>せいび</a:t>
            </a:r>
            <a:endParaRPr kumimoji="1" lang="ja-JP" altLang="en-US" sz="1050"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2" name="テキスト ボックス 11"/>
          <p:cNvSpPr txBox="1"/>
          <p:nvPr/>
        </p:nvSpPr>
        <p:spPr>
          <a:xfrm>
            <a:off x="436398" y="1482831"/>
            <a:ext cx="1127232"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かく　じちたい</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13" name="テキスト ボックス 12"/>
          <p:cNvSpPr txBox="1"/>
          <p:nvPr/>
        </p:nvSpPr>
        <p:spPr>
          <a:xfrm>
            <a:off x="2826030" y="1464543"/>
            <a:ext cx="1531188"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げすい　どう　せいび</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14" name="テキスト ボックス 13"/>
          <p:cNvSpPr txBox="1"/>
          <p:nvPr/>
        </p:nvSpPr>
        <p:spPr>
          <a:xfrm>
            <a:off x="7883050" y="1482831"/>
            <a:ext cx="992579"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じょうりゅ</a:t>
            </a:r>
            <a:r>
              <a:rPr kumimoji="1" lang="ja-JP" altLang="en-US" sz="1050" dirty="0">
                <a:latin typeface="UD デジタル 教科書体 N-B" panose="02020700000000000000" pitchFamily="17" charset="-128"/>
                <a:ea typeface="UD デジタル 教科書体 N-B" panose="02020700000000000000" pitchFamily="17" charset="-128"/>
              </a:rPr>
              <a:t>う</a:t>
            </a:r>
          </a:p>
        </p:txBody>
      </p:sp>
      <p:sp>
        <p:nvSpPr>
          <p:cNvPr id="15" name="テキスト ボックス 14"/>
          <p:cNvSpPr txBox="1"/>
          <p:nvPr/>
        </p:nvSpPr>
        <p:spPr>
          <a:xfrm>
            <a:off x="237744" y="2074426"/>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じちたい</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16" name="テキスト ボックス 15"/>
          <p:cNvSpPr txBox="1"/>
          <p:nvPr/>
        </p:nvSpPr>
        <p:spPr>
          <a:xfrm>
            <a:off x="2266690" y="2087562"/>
            <a:ext cx="1800493"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げすい　どう　</a:t>
            </a:r>
            <a:r>
              <a:rPr kumimoji="1" lang="ja-JP" altLang="en-US" sz="1050" dirty="0" err="1" smtClean="0">
                <a:latin typeface="UD デジタル 教科書体 N-B" panose="02020700000000000000" pitchFamily="17" charset="-128"/>
                <a:ea typeface="UD デジタル 教科書体 N-B" panose="02020700000000000000" pitchFamily="17" charset="-128"/>
              </a:rPr>
              <a:t>せ</a:t>
            </a:r>
            <a:r>
              <a:rPr kumimoji="1" lang="ja-JP" altLang="en-US" sz="1050" dirty="0" smtClean="0">
                <a:latin typeface="UD デジタル 教科書体 N-B" panose="02020700000000000000" pitchFamily="17" charset="-128"/>
                <a:ea typeface="UD デジタル 教科書体 N-B" panose="02020700000000000000" pitchFamily="17" charset="-128"/>
              </a:rPr>
              <a:t>いびりつ</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17" name="テキスト ボックス 16"/>
          <p:cNvSpPr txBox="1"/>
          <p:nvPr/>
        </p:nvSpPr>
        <p:spPr>
          <a:xfrm>
            <a:off x="4216107" y="2087562"/>
            <a:ext cx="992579"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じょうしょ</a:t>
            </a:r>
            <a:r>
              <a:rPr kumimoji="1" lang="ja-JP" altLang="en-US" sz="1050" dirty="0">
                <a:latin typeface="UD デジタル 教科書体 N-B" panose="02020700000000000000" pitchFamily="17" charset="-128"/>
                <a:ea typeface="UD デジタル 教科書体 N-B" panose="02020700000000000000" pitchFamily="17" charset="-128"/>
              </a:rPr>
              <a:t>う</a:t>
            </a:r>
          </a:p>
        </p:txBody>
      </p:sp>
      <p:sp>
        <p:nvSpPr>
          <p:cNvPr id="18" name="テキスト ボックス 17"/>
          <p:cNvSpPr txBox="1"/>
          <p:nvPr/>
        </p:nvSpPr>
        <p:spPr>
          <a:xfrm>
            <a:off x="1275961" y="2757600"/>
            <a:ext cx="992579"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まつ　いこう</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443023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上下矢印 3"/>
          <p:cNvSpPr/>
          <p:nvPr/>
        </p:nvSpPr>
        <p:spPr>
          <a:xfrm>
            <a:off x="158936" y="2248614"/>
            <a:ext cx="449494" cy="3164466"/>
          </a:xfrm>
          <a:prstGeom prst="upDownArrow">
            <a:avLst/>
          </a:prstGeom>
          <a:gradFill flip="none" rotWithShape="1">
            <a:gsLst>
              <a:gs pos="0">
                <a:schemeClr val="accent6">
                  <a:lumMod val="50000"/>
                </a:schemeClr>
              </a:gs>
              <a:gs pos="50000">
                <a:schemeClr val="accent1">
                  <a:shade val="67500"/>
                  <a:satMod val="115000"/>
                </a:schemeClr>
              </a:gs>
              <a:gs pos="100000">
                <a:srgbClr val="00B0F0"/>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UD デジタル 教科書体 N-B" panose="02020700000000000000" pitchFamily="17" charset="-128"/>
              <a:ea typeface="UD デジタル 教科書体 N-B" panose="02020700000000000000" pitchFamily="17" charset="-128"/>
            </a:endParaRPr>
          </a:p>
        </p:txBody>
      </p:sp>
      <p:sp>
        <p:nvSpPr>
          <p:cNvPr id="6" name="テキスト ボックス 5"/>
          <p:cNvSpPr txBox="1"/>
          <p:nvPr/>
        </p:nvSpPr>
        <p:spPr>
          <a:xfrm>
            <a:off x="-129096" y="1725394"/>
            <a:ext cx="1025558" cy="523220"/>
          </a:xfrm>
          <a:prstGeom prst="rect">
            <a:avLst/>
          </a:prstGeom>
          <a:noFill/>
        </p:spPr>
        <p:txBody>
          <a:bodyPr wrap="square" rtlCol="0">
            <a:spAutoFit/>
          </a:bodyPr>
          <a:lstStyle/>
          <a:p>
            <a:pPr algn="ctr"/>
            <a:r>
              <a:rPr lang="ja-JP" altLang="en-US" sz="1400" dirty="0">
                <a:latin typeface="UD デジタル 教科書体 N-B" panose="02020700000000000000" pitchFamily="17" charset="-128"/>
                <a:ea typeface="UD デジタル 教科書体 N-B" panose="02020700000000000000" pitchFamily="17" charset="-128"/>
              </a:rPr>
              <a:t>水が</a:t>
            </a:r>
            <a:endParaRPr lang="en-US" altLang="ja-JP" sz="1400" dirty="0">
              <a:latin typeface="UD デジタル 教科書体 N-B" panose="02020700000000000000" pitchFamily="17" charset="-128"/>
              <a:ea typeface="UD デジタル 教科書体 N-B" panose="02020700000000000000" pitchFamily="17" charset="-128"/>
            </a:endParaRPr>
          </a:p>
          <a:p>
            <a:pPr algn="ctr"/>
            <a:r>
              <a:rPr lang="ja-JP" altLang="en-US" sz="1400" dirty="0">
                <a:latin typeface="UD デジタル 教科書体 N-B" panose="02020700000000000000" pitchFamily="17" charset="-128"/>
                <a:ea typeface="UD デジタル 教科書体 N-B" panose="02020700000000000000" pitchFamily="17" charset="-128"/>
              </a:rPr>
              <a:t>きたない</a:t>
            </a:r>
          </a:p>
        </p:txBody>
      </p:sp>
      <p:sp>
        <p:nvSpPr>
          <p:cNvPr id="8" name="テキスト ボックス 7"/>
          <p:cNvSpPr txBox="1"/>
          <p:nvPr/>
        </p:nvSpPr>
        <p:spPr>
          <a:xfrm>
            <a:off x="-67876" y="5437864"/>
            <a:ext cx="908837" cy="523220"/>
          </a:xfrm>
          <a:prstGeom prst="rect">
            <a:avLst/>
          </a:prstGeom>
          <a:noFill/>
        </p:spPr>
        <p:txBody>
          <a:bodyPr wrap="square" rtlCol="0">
            <a:spAutoFit/>
          </a:bodyPr>
          <a:lstStyle/>
          <a:p>
            <a:pPr algn="ctr"/>
            <a:r>
              <a:rPr lang="ja-JP" altLang="en-US" sz="1400" dirty="0">
                <a:latin typeface="UD デジタル 教科書体 N-B" panose="02020700000000000000" pitchFamily="17" charset="-128"/>
                <a:ea typeface="UD デジタル 教科書体 N-B" panose="02020700000000000000" pitchFamily="17" charset="-128"/>
              </a:rPr>
              <a:t>水が</a:t>
            </a:r>
            <a:endParaRPr lang="en-US" altLang="ja-JP" sz="1400" dirty="0">
              <a:latin typeface="UD デジタル 教科書体 N-B" panose="02020700000000000000" pitchFamily="17" charset="-128"/>
              <a:ea typeface="UD デジタル 教科書体 N-B" panose="02020700000000000000" pitchFamily="17" charset="-128"/>
            </a:endParaRPr>
          </a:p>
          <a:p>
            <a:pPr algn="ctr"/>
            <a:r>
              <a:rPr lang="ja-JP" altLang="en-US" sz="1400" dirty="0">
                <a:latin typeface="UD デジタル 教科書体 N-B" panose="02020700000000000000" pitchFamily="17" charset="-128"/>
                <a:ea typeface="UD デジタル 教科書体 N-B" panose="02020700000000000000" pitchFamily="17" charset="-128"/>
              </a:rPr>
              <a:t>きれい</a:t>
            </a:r>
          </a:p>
        </p:txBody>
      </p:sp>
      <p:grpSp>
        <p:nvGrpSpPr>
          <p:cNvPr id="2" name="グループ化 1"/>
          <p:cNvGrpSpPr>
            <a:grpSpLocks noChangeAspect="1"/>
          </p:cNvGrpSpPr>
          <p:nvPr/>
        </p:nvGrpSpPr>
        <p:grpSpPr>
          <a:xfrm>
            <a:off x="828236" y="1150986"/>
            <a:ext cx="8244679" cy="5209689"/>
            <a:chOff x="864813" y="1153347"/>
            <a:chExt cx="8099081" cy="5117689"/>
          </a:xfrm>
        </p:grpSpPr>
        <p:sp>
          <p:nvSpPr>
            <p:cNvPr id="3" name="テキスト ボックス 2"/>
            <p:cNvSpPr txBox="1"/>
            <p:nvPr/>
          </p:nvSpPr>
          <p:spPr>
            <a:xfrm>
              <a:off x="864813" y="5809371"/>
              <a:ext cx="8099080" cy="461665"/>
            </a:xfrm>
            <a:prstGeom prst="rect">
              <a:avLst/>
            </a:prstGeom>
            <a:solidFill>
              <a:schemeClr val="bg1"/>
            </a:solidFill>
          </p:spPr>
          <p:txBody>
            <a:bodyPr wrap="square" rtlCol="0">
              <a:spAutoFit/>
            </a:bodyPr>
            <a:lstStyle/>
            <a:p>
              <a:pPr algn="ct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全水域（特に寝屋川水域や大和川）で水質が改善</a:t>
              </a:r>
            </a:p>
          </p:txBody>
        </p:sp>
        <p:graphicFrame>
          <p:nvGraphicFramePr>
            <p:cNvPr id="24" name="グラフ 2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814437408"/>
                </p:ext>
              </p:extLst>
            </p:nvPr>
          </p:nvGraphicFramePr>
          <p:xfrm>
            <a:off x="864815" y="1688133"/>
            <a:ext cx="8099079" cy="4121236"/>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p:cNvSpPr txBox="1">
              <a:spLocks/>
            </p:cNvSpPr>
            <p:nvPr/>
          </p:nvSpPr>
          <p:spPr>
            <a:xfrm>
              <a:off x="864813" y="1153347"/>
              <a:ext cx="8099080" cy="691382"/>
            </a:xfrm>
            <a:prstGeom prst="rect">
              <a:avLst/>
            </a:prstGeom>
            <a:solidFill>
              <a:schemeClr val="bg1"/>
            </a:solidFill>
          </p:spPr>
          <p:txBody>
            <a:bodyPr wrap="square" rtlCol="0" anchor="b" anchorCtr="1">
              <a:noAutofit/>
            </a:bodyPr>
            <a:lstStyle/>
            <a:p>
              <a:pPr algn="ctr"/>
              <a:r>
                <a:rPr lang="ja-JP" altLang="en-US" sz="2000" dirty="0">
                  <a:latin typeface="UD デジタル 教科書体 N-B" panose="02020700000000000000" pitchFamily="17" charset="-128"/>
                  <a:ea typeface="UD デジタル 教科書体 N-B" panose="02020700000000000000" pitchFamily="17" charset="-128"/>
                </a:rPr>
                <a:t>大阪市内の水域ごとの</a:t>
              </a:r>
              <a:r>
                <a:rPr lang="en-US" altLang="ja-JP" sz="2000" dirty="0">
                  <a:latin typeface="UD デジタル 教科書体 N-B" panose="02020700000000000000" pitchFamily="17" charset="-128"/>
                  <a:ea typeface="UD デジタル 教科書体 N-B" panose="02020700000000000000" pitchFamily="17" charset="-128"/>
                </a:rPr>
                <a:t>BOD</a:t>
              </a:r>
              <a:r>
                <a:rPr lang="ja-JP" altLang="en-US" sz="2000" dirty="0">
                  <a:latin typeface="UD デジタル 教科書体 N-B" panose="02020700000000000000" pitchFamily="17" charset="-128"/>
                  <a:ea typeface="UD デジタル 教科書体 N-B" panose="02020700000000000000" pitchFamily="17" charset="-128"/>
                </a:rPr>
                <a:t>（生物化学的酸素要求量）の経年変化</a:t>
              </a:r>
            </a:p>
          </p:txBody>
        </p:sp>
      </p:grpSp>
      <p:sp>
        <p:nvSpPr>
          <p:cNvPr id="12" name="正方形/長方形 11">
            <a:extLst>
              <a:ext uri="{FF2B5EF4-FFF2-40B4-BE49-F238E27FC236}">
                <a16:creationId xmlns:a16="http://schemas.microsoft.com/office/drawing/2014/main" id="{7D9B8B8B-5D7E-41F4-A886-E2BE9416B77D}"/>
              </a:ext>
            </a:extLst>
          </p:cNvPr>
          <p:cNvSpPr/>
          <p:nvPr/>
        </p:nvSpPr>
        <p:spPr>
          <a:xfrm>
            <a:off x="79065" y="82458"/>
            <a:ext cx="9000000" cy="90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2800" dirty="0" smtClean="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大阪市内の河川水質の状況</a:t>
            </a:r>
            <a:endParaRPr lang="ja-JP" altLang="en-US" sz="2800"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endParaRPr>
          </a:p>
        </p:txBody>
      </p:sp>
      <p:sp>
        <p:nvSpPr>
          <p:cNvPr id="10" name="テキスト ボックス 9"/>
          <p:cNvSpPr txBox="1"/>
          <p:nvPr/>
        </p:nvSpPr>
        <p:spPr>
          <a:xfrm>
            <a:off x="4386958" y="79051"/>
            <a:ext cx="1261884"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かせん　すいしつ</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11" name="テキスト ボックス 10"/>
          <p:cNvSpPr txBox="1"/>
          <p:nvPr/>
        </p:nvSpPr>
        <p:spPr>
          <a:xfrm>
            <a:off x="5875085" y="79051"/>
            <a:ext cx="992579"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じょうきょ</a:t>
            </a:r>
            <a:r>
              <a:rPr kumimoji="1" lang="ja-JP" altLang="en-US" sz="1050" dirty="0">
                <a:latin typeface="UD デジタル 教科書体 N-B" panose="02020700000000000000" pitchFamily="17" charset="-128"/>
                <a:ea typeface="UD デジタル 教科書体 N-B" panose="02020700000000000000" pitchFamily="17" charset="-128"/>
              </a:rPr>
              <a:t>う</a:t>
            </a:r>
          </a:p>
        </p:txBody>
      </p:sp>
      <p:sp>
        <p:nvSpPr>
          <p:cNvPr id="13" name="テキスト ボックス 12"/>
          <p:cNvSpPr txBox="1"/>
          <p:nvPr/>
        </p:nvSpPr>
        <p:spPr>
          <a:xfrm>
            <a:off x="1600734" y="5727245"/>
            <a:ext cx="992579" cy="253916"/>
          </a:xfrm>
          <a:prstGeom prst="rect">
            <a:avLst/>
          </a:prstGeom>
          <a:noFill/>
        </p:spPr>
        <p:txBody>
          <a:bodyPr wrap="none" rtlCol="0">
            <a:spAutoFit/>
          </a:bodyPr>
          <a:lstStyle/>
          <a:p>
            <a:r>
              <a:rPr kumimoji="1" lang="ja-JP" altLang="en-US" sz="1050" dirty="0" err="1" smtClean="0">
                <a:solidFill>
                  <a:srgbClr val="FF0000"/>
                </a:solidFill>
                <a:latin typeface="UD デジタル 教科書体 N-B" panose="02020700000000000000" pitchFamily="17" charset="-128"/>
                <a:ea typeface="UD デジタル 教科書体 N-B" panose="02020700000000000000" pitchFamily="17" charset="-128"/>
              </a:rPr>
              <a:t>ぜんす</a:t>
            </a:r>
            <a:r>
              <a:rPr kumimoji="1" lang="ja-JP" altLang="en-US" sz="1050" dirty="0" smtClean="0">
                <a:solidFill>
                  <a:srgbClr val="FF0000"/>
                </a:solidFill>
                <a:latin typeface="UD デジタル 教科書体 N-B" panose="02020700000000000000" pitchFamily="17" charset="-128"/>
                <a:ea typeface="UD デジタル 教科書体 N-B" panose="02020700000000000000" pitchFamily="17" charset="-128"/>
              </a:rPr>
              <a:t>いいき</a:t>
            </a:r>
            <a:endParaRPr kumimoji="1" lang="ja-JP" altLang="en-US" sz="1050"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4" name="テキスト ボックス 13"/>
          <p:cNvSpPr txBox="1"/>
          <p:nvPr/>
        </p:nvSpPr>
        <p:spPr>
          <a:xfrm>
            <a:off x="3489425" y="5711000"/>
            <a:ext cx="1531188" cy="253916"/>
          </a:xfrm>
          <a:prstGeom prst="rect">
            <a:avLst/>
          </a:prstGeom>
          <a:noFill/>
        </p:spPr>
        <p:txBody>
          <a:bodyPr wrap="none" rtlCol="0">
            <a:spAutoFit/>
          </a:bodyPr>
          <a:lstStyle/>
          <a:p>
            <a:r>
              <a:rPr kumimoji="1" lang="ja-JP" altLang="en-US" sz="1050" dirty="0" smtClean="0">
                <a:solidFill>
                  <a:srgbClr val="FF0000"/>
                </a:solidFill>
                <a:latin typeface="UD デジタル 教科書体 N-B" panose="02020700000000000000" pitchFamily="17" charset="-128"/>
                <a:ea typeface="UD デジタル 教科書体 N-B" panose="02020700000000000000" pitchFamily="17" charset="-128"/>
              </a:rPr>
              <a:t>ねやがわ　　すいい</a:t>
            </a:r>
            <a:r>
              <a:rPr kumimoji="1" lang="ja-JP" altLang="en-US" sz="1050" dirty="0">
                <a:solidFill>
                  <a:srgbClr val="FF0000"/>
                </a:solidFill>
                <a:latin typeface="UD デジタル 教科書体 N-B" panose="02020700000000000000" pitchFamily="17" charset="-128"/>
                <a:ea typeface="UD デジタル 教科書体 N-B" panose="02020700000000000000" pitchFamily="17" charset="-128"/>
              </a:rPr>
              <a:t>き</a:t>
            </a:r>
          </a:p>
        </p:txBody>
      </p:sp>
      <p:sp>
        <p:nvSpPr>
          <p:cNvPr id="15" name="テキスト ボックス 14"/>
          <p:cNvSpPr txBox="1"/>
          <p:nvPr/>
        </p:nvSpPr>
        <p:spPr>
          <a:xfrm>
            <a:off x="5240421" y="5727245"/>
            <a:ext cx="857927" cy="253916"/>
          </a:xfrm>
          <a:prstGeom prst="rect">
            <a:avLst/>
          </a:prstGeom>
          <a:noFill/>
        </p:spPr>
        <p:txBody>
          <a:bodyPr wrap="none" rtlCol="0">
            <a:spAutoFit/>
          </a:bodyPr>
          <a:lstStyle/>
          <a:p>
            <a:r>
              <a:rPr kumimoji="1" lang="ja-JP" altLang="en-US" sz="1050" dirty="0" smtClean="0">
                <a:solidFill>
                  <a:srgbClr val="FF0000"/>
                </a:solidFill>
                <a:latin typeface="UD デジタル 教科書体 N-B" panose="02020700000000000000" pitchFamily="17" charset="-128"/>
                <a:ea typeface="UD デジタル 教科書体 N-B" panose="02020700000000000000" pitchFamily="17" charset="-128"/>
              </a:rPr>
              <a:t>やまとがわ</a:t>
            </a:r>
            <a:endParaRPr kumimoji="1" lang="ja-JP" altLang="en-US" sz="1050"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6" name="テキスト ボックス 15"/>
          <p:cNvSpPr txBox="1"/>
          <p:nvPr/>
        </p:nvSpPr>
        <p:spPr>
          <a:xfrm>
            <a:off x="6730620" y="5736050"/>
            <a:ext cx="723275" cy="253916"/>
          </a:xfrm>
          <a:prstGeom prst="rect">
            <a:avLst/>
          </a:prstGeom>
          <a:noFill/>
        </p:spPr>
        <p:txBody>
          <a:bodyPr wrap="none" rtlCol="0">
            <a:spAutoFit/>
          </a:bodyPr>
          <a:lstStyle/>
          <a:p>
            <a:r>
              <a:rPr kumimoji="1" lang="ja-JP" altLang="en-US" sz="1050" dirty="0" smtClean="0">
                <a:solidFill>
                  <a:srgbClr val="FF0000"/>
                </a:solidFill>
                <a:latin typeface="UD デジタル 教科書体 N-B" panose="02020700000000000000" pitchFamily="17" charset="-128"/>
                <a:ea typeface="UD デジタル 教科書体 N-B" panose="02020700000000000000" pitchFamily="17" charset="-128"/>
              </a:rPr>
              <a:t>すいし</a:t>
            </a:r>
            <a:r>
              <a:rPr kumimoji="1" lang="ja-JP" altLang="en-US" sz="1050" dirty="0">
                <a:solidFill>
                  <a:srgbClr val="FF0000"/>
                </a:solidFill>
                <a:latin typeface="UD デジタル 教科書体 N-B" panose="02020700000000000000" pitchFamily="17" charset="-128"/>
                <a:ea typeface="UD デジタル 教科書体 N-B" panose="02020700000000000000" pitchFamily="17" charset="-128"/>
              </a:rPr>
              <a:t>つ</a:t>
            </a:r>
          </a:p>
        </p:txBody>
      </p:sp>
      <p:sp>
        <p:nvSpPr>
          <p:cNvPr id="17" name="テキスト ボックス 16"/>
          <p:cNvSpPr txBox="1"/>
          <p:nvPr/>
        </p:nvSpPr>
        <p:spPr>
          <a:xfrm>
            <a:off x="7626732" y="5707168"/>
            <a:ext cx="723275" cy="253916"/>
          </a:xfrm>
          <a:prstGeom prst="rect">
            <a:avLst/>
          </a:prstGeom>
          <a:noFill/>
        </p:spPr>
        <p:txBody>
          <a:bodyPr wrap="none" rtlCol="0">
            <a:spAutoFit/>
          </a:bodyPr>
          <a:lstStyle/>
          <a:p>
            <a:r>
              <a:rPr kumimoji="1" lang="ja-JP" altLang="en-US" sz="1050" dirty="0" smtClean="0">
                <a:solidFill>
                  <a:srgbClr val="FF0000"/>
                </a:solidFill>
                <a:latin typeface="UD デジタル 教科書体 N-B" panose="02020700000000000000" pitchFamily="17" charset="-128"/>
                <a:ea typeface="UD デジタル 教科書体 N-B" panose="02020700000000000000" pitchFamily="17" charset="-128"/>
              </a:rPr>
              <a:t>かいぜん</a:t>
            </a:r>
            <a:endParaRPr kumimoji="1" lang="ja-JP" altLang="en-US" sz="1050" dirty="0">
              <a:solidFill>
                <a:srgbClr val="FF0000"/>
              </a:solidFill>
              <a:latin typeface="UD デジタル 教科書体 N-B" panose="02020700000000000000" pitchFamily="17" charset="-128"/>
              <a:ea typeface="UD デジタル 教科書体 N-B" panose="02020700000000000000" pitchFamily="17" charset="-128"/>
            </a:endParaRPr>
          </a:p>
        </p:txBody>
      </p:sp>
      <p:sp>
        <p:nvSpPr>
          <p:cNvPr id="18" name="テキスト ボックス 17"/>
          <p:cNvSpPr txBox="1"/>
          <p:nvPr/>
        </p:nvSpPr>
        <p:spPr>
          <a:xfrm>
            <a:off x="2520160" y="1272942"/>
            <a:ext cx="6349520" cy="253916"/>
          </a:xfrm>
          <a:prstGeom prst="rect">
            <a:avLst/>
          </a:prstGeom>
          <a:noFill/>
        </p:spPr>
        <p:txBody>
          <a:bodyPr wrap="squar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すいいき　　　　　　　　　　</a:t>
            </a:r>
            <a:r>
              <a:rPr kumimoji="1" lang="ja-JP" altLang="en-US" sz="1050" dirty="0" err="1" smtClean="0">
                <a:latin typeface="UD デジタル 教科書体 N-B" panose="02020700000000000000" pitchFamily="17" charset="-128"/>
                <a:ea typeface="UD デジタル 教科書体 N-B" panose="02020700000000000000" pitchFamily="17" charset="-128"/>
              </a:rPr>
              <a:t>せい</a:t>
            </a:r>
            <a:r>
              <a:rPr kumimoji="1" lang="ja-JP" altLang="en-US" sz="1050" dirty="0" smtClean="0">
                <a:latin typeface="UD デジタル 教科書体 N-B" panose="02020700000000000000" pitchFamily="17" charset="-128"/>
                <a:ea typeface="UD デジタル 教科書体 N-B" panose="02020700000000000000" pitchFamily="17" charset="-128"/>
              </a:rPr>
              <a:t>ぶつかがくてきさんそようきゅうりょう　　　けいねんへんか　　　　　　　</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230239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4D6FFA8C-D4BB-4BC0-975F-29A2BD33335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9310" y="1135493"/>
            <a:ext cx="2617887" cy="1963415"/>
          </a:xfrm>
        </p:spPr>
      </p:pic>
      <p:pic>
        <p:nvPicPr>
          <p:cNvPr id="9" name="コンテンツ プレースホルダー 6">
            <a:extLst>
              <a:ext uri="{FF2B5EF4-FFF2-40B4-BE49-F238E27FC236}">
                <a16:creationId xmlns:a16="http://schemas.microsoft.com/office/drawing/2014/main" id="{4D6FFA8C-D4BB-4BC0-975F-29A2BD333356}"/>
              </a:ext>
            </a:extLst>
          </p:cNvPr>
          <p:cNvPicPr>
            <a:picLocks noChangeAspect="1"/>
          </p:cNvPicPr>
          <p:nvPr/>
        </p:nvPicPr>
        <p:blipFill>
          <a:blip r:embed="rId4" cstate="print">
            <a:extLst>
              <a:ext uri="{28A0092B-C50C-407E-A947-70E740481C1C}">
                <a14:useLocalDpi xmlns:a14="http://schemas.microsoft.com/office/drawing/2010/main" val="0"/>
              </a:ext>
            </a:extLst>
          </a:blip>
          <a:stretch/>
        </p:blipFill>
        <p:spPr>
          <a:xfrm>
            <a:off x="3241097" y="1105223"/>
            <a:ext cx="2710530" cy="2032897"/>
          </a:xfrm>
          <a:prstGeom prst="rect">
            <a:avLst/>
          </a:prstGeom>
        </p:spPr>
      </p:pic>
      <p:pic>
        <p:nvPicPr>
          <p:cNvPr id="10" name="コンテンツ プレースホルダー 6">
            <a:extLst>
              <a:ext uri="{FF2B5EF4-FFF2-40B4-BE49-F238E27FC236}">
                <a16:creationId xmlns:a16="http://schemas.microsoft.com/office/drawing/2014/main" id="{4D6FFA8C-D4BB-4BC0-975F-29A2BD333356}"/>
              </a:ext>
            </a:extLst>
          </p:cNvPr>
          <p:cNvPicPr>
            <a:picLocks noChangeAspect="1"/>
          </p:cNvPicPr>
          <p:nvPr/>
        </p:nvPicPr>
        <p:blipFill>
          <a:blip r:embed="rId5" cstate="print">
            <a:extLst>
              <a:ext uri="{28A0092B-C50C-407E-A947-70E740481C1C}">
                <a14:useLocalDpi xmlns:a14="http://schemas.microsoft.com/office/drawing/2010/main" val="0"/>
              </a:ext>
            </a:extLst>
          </a:blip>
          <a:stretch/>
        </p:blipFill>
        <p:spPr>
          <a:xfrm>
            <a:off x="6365611" y="1105553"/>
            <a:ext cx="2657807" cy="1993355"/>
          </a:xfrm>
          <a:prstGeom prst="rect">
            <a:avLst/>
          </a:prstGeom>
        </p:spPr>
      </p:pic>
      <p:pic>
        <p:nvPicPr>
          <p:cNvPr id="11" name="コンテンツ プレースホルダー 6">
            <a:extLst>
              <a:ext uri="{FF2B5EF4-FFF2-40B4-BE49-F238E27FC236}">
                <a16:creationId xmlns:a16="http://schemas.microsoft.com/office/drawing/2014/main" id="{4D6FFA8C-D4BB-4BC0-975F-29A2BD333356}"/>
              </a:ext>
            </a:extLst>
          </p:cNvPr>
          <p:cNvPicPr>
            <a:picLocks noChangeAspect="1"/>
          </p:cNvPicPr>
          <p:nvPr/>
        </p:nvPicPr>
        <p:blipFill>
          <a:blip r:embed="rId6" cstate="print">
            <a:extLst>
              <a:ext uri="{28A0092B-C50C-407E-A947-70E740481C1C}">
                <a14:useLocalDpi xmlns:a14="http://schemas.microsoft.com/office/drawing/2010/main" val="0"/>
              </a:ext>
            </a:extLst>
          </a:blip>
          <a:stretch/>
        </p:blipFill>
        <p:spPr>
          <a:xfrm>
            <a:off x="169307" y="2969792"/>
            <a:ext cx="2617886" cy="1952527"/>
          </a:xfrm>
          <a:prstGeom prst="rect">
            <a:avLst/>
          </a:prstGeom>
        </p:spPr>
      </p:pic>
      <p:pic>
        <p:nvPicPr>
          <p:cNvPr id="12" name="コンテンツ プレースホルダー 6">
            <a:extLst>
              <a:ext uri="{FF2B5EF4-FFF2-40B4-BE49-F238E27FC236}">
                <a16:creationId xmlns:a16="http://schemas.microsoft.com/office/drawing/2014/main" id="{4D6FFA8C-D4BB-4BC0-975F-29A2BD333356}"/>
              </a:ext>
            </a:extLst>
          </p:cNvPr>
          <p:cNvPicPr>
            <a:picLocks noChangeAspect="1"/>
          </p:cNvPicPr>
          <p:nvPr/>
        </p:nvPicPr>
        <p:blipFill>
          <a:blip r:embed="rId7" cstate="print">
            <a:extLst>
              <a:ext uri="{28A0092B-C50C-407E-A947-70E740481C1C}">
                <a14:useLocalDpi xmlns:a14="http://schemas.microsoft.com/office/drawing/2010/main" val="0"/>
              </a:ext>
            </a:extLst>
          </a:blip>
          <a:stretch/>
        </p:blipFill>
        <p:spPr>
          <a:xfrm>
            <a:off x="3241098" y="2958902"/>
            <a:ext cx="2699979" cy="2024984"/>
          </a:xfrm>
          <a:prstGeom prst="rect">
            <a:avLst/>
          </a:prstGeom>
        </p:spPr>
      </p:pic>
      <p:pic>
        <p:nvPicPr>
          <p:cNvPr id="13" name="コンテンツ プレースホルダー 6">
            <a:extLst>
              <a:ext uri="{FF2B5EF4-FFF2-40B4-BE49-F238E27FC236}">
                <a16:creationId xmlns:a16="http://schemas.microsoft.com/office/drawing/2014/main" id="{423B93F2-1483-4DD3-BBE5-4D75C84A20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61538" y="2923234"/>
            <a:ext cx="2647281" cy="1985461"/>
          </a:xfrm>
          <a:prstGeom prst="rect">
            <a:avLst/>
          </a:prstGeom>
        </p:spPr>
      </p:pic>
      <p:pic>
        <p:nvPicPr>
          <p:cNvPr id="14" name="コンテンツ プレースホルダー 6">
            <a:extLst>
              <a:ext uri="{FF2B5EF4-FFF2-40B4-BE49-F238E27FC236}">
                <a16:creationId xmlns:a16="http://schemas.microsoft.com/office/drawing/2014/main" id="{4D6FFA8C-D4BB-4BC0-975F-29A2BD333356}"/>
              </a:ext>
            </a:extLst>
          </p:cNvPr>
          <p:cNvPicPr>
            <a:picLocks noChangeAspect="1"/>
          </p:cNvPicPr>
          <p:nvPr/>
        </p:nvPicPr>
        <p:blipFill>
          <a:blip r:embed="rId9" cstate="print">
            <a:extLst>
              <a:ext uri="{28A0092B-C50C-407E-A947-70E740481C1C}">
                <a14:useLocalDpi xmlns:a14="http://schemas.microsoft.com/office/drawing/2010/main" val="0"/>
              </a:ext>
            </a:extLst>
          </a:blip>
          <a:stretch/>
        </p:blipFill>
        <p:spPr>
          <a:xfrm>
            <a:off x="169308" y="4732424"/>
            <a:ext cx="2633041" cy="1974781"/>
          </a:xfrm>
          <a:prstGeom prst="rect">
            <a:avLst/>
          </a:prstGeom>
        </p:spPr>
      </p:pic>
      <p:pic>
        <p:nvPicPr>
          <p:cNvPr id="15" name="コンテンツ プレースホルダー 6">
            <a:extLst>
              <a:ext uri="{FF2B5EF4-FFF2-40B4-BE49-F238E27FC236}">
                <a16:creationId xmlns:a16="http://schemas.microsoft.com/office/drawing/2014/main" id="{6A3C5B06-4BC4-45E8-9E56-EF1A8CD4F56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4231" y="4746000"/>
            <a:ext cx="2696846" cy="2002639"/>
          </a:xfrm>
          <a:prstGeom prst="rect">
            <a:avLst/>
          </a:prstGeom>
        </p:spPr>
      </p:pic>
      <p:pic>
        <p:nvPicPr>
          <p:cNvPr id="17" name="コンテンツ プレースホルダー 6">
            <a:extLst>
              <a:ext uri="{FF2B5EF4-FFF2-40B4-BE49-F238E27FC236}">
                <a16:creationId xmlns:a16="http://schemas.microsoft.com/office/drawing/2014/main" id="{53895013-2E43-4A50-B2DD-C2253C18B65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61538" y="4768462"/>
            <a:ext cx="2647282" cy="1985462"/>
          </a:xfrm>
          <a:prstGeom prst="rect">
            <a:avLst/>
          </a:prstGeom>
        </p:spPr>
      </p:pic>
      <p:sp>
        <p:nvSpPr>
          <p:cNvPr id="2" name="テキスト ボックス 1"/>
          <p:cNvSpPr txBox="1"/>
          <p:nvPr/>
        </p:nvSpPr>
        <p:spPr>
          <a:xfrm>
            <a:off x="755576" y="1189926"/>
            <a:ext cx="7776864" cy="369332"/>
          </a:xfrm>
          <a:prstGeom prst="rect">
            <a:avLst/>
          </a:prstGeom>
          <a:noFill/>
        </p:spPr>
        <p:txBody>
          <a:bodyPr wrap="square" rtlCol="0">
            <a:spAutoFit/>
          </a:bodyPr>
          <a:lstStyle/>
          <a:p>
            <a:r>
              <a:rPr lang="ja-JP" altLang="en-US" dirty="0">
                <a:solidFill>
                  <a:schemeClr val="bg1"/>
                </a:solidFill>
                <a:latin typeface="UD デジタル 教科書体 N-B" panose="02020700000000000000" pitchFamily="17" charset="-128"/>
                <a:ea typeface="UD デジタル 教科書体 N-B" panose="02020700000000000000" pitchFamily="17" charset="-128"/>
              </a:rPr>
              <a:t>オイカワ　　　　　　　　　　カマツカ　　　　　　　　　　ニゴイ類</a:t>
            </a:r>
          </a:p>
        </p:txBody>
      </p:sp>
      <p:sp>
        <p:nvSpPr>
          <p:cNvPr id="18" name="テキスト ボックス 17"/>
          <p:cNvSpPr txBox="1"/>
          <p:nvPr/>
        </p:nvSpPr>
        <p:spPr>
          <a:xfrm>
            <a:off x="776329" y="4813856"/>
            <a:ext cx="8232493" cy="369332"/>
          </a:xfrm>
          <a:prstGeom prst="rect">
            <a:avLst/>
          </a:prstGeom>
          <a:noFill/>
        </p:spPr>
        <p:txBody>
          <a:bodyPr wrap="square" rtlCol="0">
            <a:spAutoFit/>
          </a:bodyPr>
          <a:lstStyle/>
          <a:p>
            <a:r>
              <a:rPr lang="ja-JP" altLang="en-US" dirty="0">
                <a:solidFill>
                  <a:schemeClr val="bg1"/>
                </a:solidFill>
                <a:latin typeface="UD デジタル 教科書体 N-B" panose="02020700000000000000" pitchFamily="17" charset="-128"/>
                <a:ea typeface="UD デジタル 教科書体 N-B" panose="02020700000000000000" pitchFamily="17" charset="-128"/>
              </a:rPr>
              <a:t>　ボラ　　　　　　　　　　　　モツゴ　　　　　　　　　ドジョウ</a:t>
            </a:r>
          </a:p>
        </p:txBody>
      </p:sp>
      <p:sp>
        <p:nvSpPr>
          <p:cNvPr id="19" name="テキスト ボックス 18"/>
          <p:cNvSpPr txBox="1"/>
          <p:nvPr/>
        </p:nvSpPr>
        <p:spPr>
          <a:xfrm>
            <a:off x="935422" y="2995674"/>
            <a:ext cx="7790814" cy="369332"/>
          </a:xfrm>
          <a:prstGeom prst="rect">
            <a:avLst/>
          </a:prstGeom>
          <a:noFill/>
        </p:spPr>
        <p:txBody>
          <a:bodyPr wrap="square" rtlCol="0">
            <a:spAutoFit/>
          </a:bodyPr>
          <a:lstStyle/>
          <a:p>
            <a:r>
              <a:rPr lang="ja-JP" altLang="en-US" dirty="0">
                <a:solidFill>
                  <a:schemeClr val="bg1"/>
                </a:solidFill>
                <a:latin typeface="UD デジタル 教科書体 N-B" panose="02020700000000000000" pitchFamily="17" charset="-128"/>
                <a:ea typeface="UD デジタル 教科書体 N-B" panose="02020700000000000000" pitchFamily="17" charset="-128"/>
              </a:rPr>
              <a:t>アユ　　　　　　　　　　　ゴクラクハゼ　　　　　　　コウライモロコ</a:t>
            </a:r>
          </a:p>
        </p:txBody>
      </p:sp>
      <p:sp>
        <p:nvSpPr>
          <p:cNvPr id="20" name="正方形/長方形 19">
            <a:extLst>
              <a:ext uri="{FF2B5EF4-FFF2-40B4-BE49-F238E27FC236}">
                <a16:creationId xmlns:a16="http://schemas.microsoft.com/office/drawing/2014/main" id="{7D9B8B8B-5D7E-41F4-A886-E2BE9416B77D}"/>
              </a:ext>
            </a:extLst>
          </p:cNvPr>
          <p:cNvSpPr/>
          <p:nvPr/>
        </p:nvSpPr>
        <p:spPr>
          <a:xfrm>
            <a:off x="91087" y="58411"/>
            <a:ext cx="9000000" cy="90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2800" dirty="0" smtClean="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大和川にすんでいる生き物</a:t>
            </a:r>
            <a:endParaRPr lang="ja-JP" altLang="en-US" sz="2800"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endParaRPr>
          </a:p>
        </p:txBody>
      </p:sp>
      <p:sp>
        <p:nvSpPr>
          <p:cNvPr id="16" name="テキスト ボックス 15"/>
          <p:cNvSpPr txBox="1"/>
          <p:nvPr/>
        </p:nvSpPr>
        <p:spPr>
          <a:xfrm>
            <a:off x="2548655" y="109674"/>
            <a:ext cx="857927"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やまとが</a:t>
            </a:r>
            <a:r>
              <a:rPr kumimoji="1" lang="ja-JP" altLang="en-US" sz="1050" dirty="0">
                <a:latin typeface="UD デジタル 教科書体 N-B" panose="02020700000000000000" pitchFamily="17" charset="-128"/>
                <a:ea typeface="UD デジタル 教科書体 N-B" panose="02020700000000000000" pitchFamily="17" charset="-128"/>
              </a:rPr>
              <a:t>わ</a:t>
            </a:r>
          </a:p>
        </p:txBody>
      </p:sp>
    </p:spTree>
    <p:extLst>
      <p:ext uri="{BB962C8B-B14F-4D97-AF65-F5344CB8AC3E}">
        <p14:creationId xmlns:p14="http://schemas.microsoft.com/office/powerpoint/2010/main" val="2349632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5" name="図 4" descr="屋外, 砂浜, 立つ, 鳥 が含まれている画像&#10;&#10;自動的に生成された説明">
            <a:extLst>
              <a:ext uri="{FF2B5EF4-FFF2-40B4-BE49-F238E27FC236}">
                <a16:creationId xmlns:a16="http://schemas.microsoft.com/office/drawing/2014/main" id="{660A2DB9-6DE1-4CA1-90B8-9A6E59B37B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525" y="1316736"/>
            <a:ext cx="7589966" cy="5435394"/>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91594" y="1686269"/>
            <a:ext cx="4680681" cy="3510511"/>
          </a:xfrm>
          <a:prstGeom prst="rect">
            <a:avLst/>
          </a:prstGeom>
        </p:spPr>
      </p:pic>
      <p:sp>
        <p:nvSpPr>
          <p:cNvPr id="7" name="正方形/長方形 6">
            <a:extLst>
              <a:ext uri="{FF2B5EF4-FFF2-40B4-BE49-F238E27FC236}">
                <a16:creationId xmlns:a16="http://schemas.microsoft.com/office/drawing/2014/main" id="{7D9B8B8B-5D7E-41F4-A886-E2BE9416B77D}"/>
              </a:ext>
            </a:extLst>
          </p:cNvPr>
          <p:cNvSpPr/>
          <p:nvPr/>
        </p:nvSpPr>
        <p:spPr>
          <a:xfrm>
            <a:off x="93491" y="54880"/>
            <a:ext cx="9000000" cy="90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2800" dirty="0" smtClean="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rPr>
              <a:t>海洋プラスチックごみって知ってる？</a:t>
            </a:r>
            <a:endParaRPr lang="ja-JP" altLang="en-US" sz="2800" dirty="0">
              <a:ln w="0"/>
              <a:solidFill>
                <a:schemeClr val="tx1"/>
              </a:solidFill>
              <a:effectLst>
                <a:outerShdw blurRad="38100" dist="19050" dir="2700000" algn="tl" rotWithShape="0">
                  <a:schemeClr val="dk1">
                    <a:alpha val="40000"/>
                  </a:schemeClr>
                </a:outerShdw>
              </a:effectLst>
              <a:latin typeface="UD デジタル 教科書体 N-B" panose="02020700000000000000" pitchFamily="17" charset="-128"/>
              <a:ea typeface="UD デジタル 教科書体 N-B" panose="02020700000000000000" pitchFamily="17" charset="-128"/>
            </a:endParaRPr>
          </a:p>
        </p:txBody>
      </p:sp>
      <p:sp>
        <p:nvSpPr>
          <p:cNvPr id="6" name="テキスト ボックス 5"/>
          <p:cNvSpPr txBox="1"/>
          <p:nvPr/>
        </p:nvSpPr>
        <p:spPr>
          <a:xfrm>
            <a:off x="1594965" y="73168"/>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かいよ</a:t>
            </a:r>
            <a:r>
              <a:rPr kumimoji="1" lang="ja-JP" altLang="en-US" sz="1050" dirty="0">
                <a:latin typeface="UD デジタル 教科書体 N-B" panose="02020700000000000000" pitchFamily="17" charset="-128"/>
                <a:ea typeface="UD デジタル 教科書体 N-B" panose="02020700000000000000" pitchFamily="17" charset="-128"/>
              </a:rPr>
              <a:t>う</a:t>
            </a:r>
          </a:p>
        </p:txBody>
      </p:sp>
    </p:spTree>
    <p:extLst>
      <p:ext uri="{BB962C8B-B14F-4D97-AF65-F5344CB8AC3E}">
        <p14:creationId xmlns:p14="http://schemas.microsoft.com/office/powerpoint/2010/main" val="3686890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828B6F6-47CE-400B-A6C2-9BCFAA833B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1" r="772" b="746"/>
          <a:stretch/>
        </p:blipFill>
        <p:spPr bwMode="auto">
          <a:xfrm>
            <a:off x="65997" y="1072972"/>
            <a:ext cx="6126742" cy="5648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nas-nai01\開発\currentyear\27-S-046_漂着ごみ対策総合検討業務\10_モニタリング調査\03.調査成果\H29\6.淡路\PIC\2017_10_17\PA170629.JPG">
            <a:extLst>
              <a:ext uri="{FF2B5EF4-FFF2-40B4-BE49-F238E27FC236}">
                <a16:creationId xmlns:a16="http://schemas.microsoft.com/office/drawing/2014/main" id="{783E58DA-C983-4022-8E6D-C7DA2C73A0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297" y="4164602"/>
            <a:ext cx="3222010" cy="2242419"/>
          </a:xfrm>
          <a:prstGeom prst="rect">
            <a:avLst/>
          </a:prstGeom>
          <a:noFill/>
          <a:extLst>
            <a:ext uri="{909E8E84-426E-40DD-AFC4-6F175D3DCCD1}">
              <a14:hiddenFill xmlns:a14="http://schemas.microsoft.com/office/drawing/2010/main">
                <a:solidFill>
                  <a:srgbClr val="FFFFFF"/>
                </a:solidFill>
              </a14:hiddenFill>
            </a:ext>
          </a:extLst>
        </p:spPr>
      </p:pic>
      <p:sp>
        <p:nvSpPr>
          <p:cNvPr id="6" name="サブタイトル 4">
            <a:extLst>
              <a:ext uri="{FF2B5EF4-FFF2-40B4-BE49-F238E27FC236}">
                <a16:creationId xmlns:a16="http://schemas.microsoft.com/office/drawing/2014/main" id="{4D74219D-200D-4B57-815F-A067F17176EC}"/>
              </a:ext>
            </a:extLst>
          </p:cNvPr>
          <p:cNvSpPr txBox="1">
            <a:spLocks/>
          </p:cNvSpPr>
          <p:nvPr/>
        </p:nvSpPr>
        <p:spPr>
          <a:xfrm>
            <a:off x="7934794" y="6113048"/>
            <a:ext cx="1767651" cy="250723"/>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endParaRPr lang="ja-JP" altLang="en-US" sz="1400" b="1" dirty="0">
              <a:solidFill>
                <a:schemeClr val="accent3">
                  <a:lumMod val="50000"/>
                </a:schemeClr>
              </a:solidFill>
            </a:endParaRPr>
          </a:p>
        </p:txBody>
      </p:sp>
      <p:grpSp>
        <p:nvGrpSpPr>
          <p:cNvPr id="7" name="グループ化 6">
            <a:extLst>
              <a:ext uri="{FF2B5EF4-FFF2-40B4-BE49-F238E27FC236}">
                <a16:creationId xmlns:a16="http://schemas.microsoft.com/office/drawing/2014/main" id="{B81848F9-4D55-48F6-8799-3B1780040A79}"/>
              </a:ext>
            </a:extLst>
          </p:cNvPr>
          <p:cNvGrpSpPr>
            <a:grpSpLocks noChangeAspect="1"/>
          </p:cNvGrpSpPr>
          <p:nvPr/>
        </p:nvGrpSpPr>
        <p:grpSpPr>
          <a:xfrm>
            <a:off x="3537174" y="1539479"/>
            <a:ext cx="3341922" cy="2509139"/>
            <a:chOff x="4314152" y="1298498"/>
            <a:chExt cx="3923069" cy="2950639"/>
          </a:xfrm>
        </p:grpSpPr>
        <p:sp>
          <p:nvSpPr>
            <p:cNvPr id="8" name="サブタイトル 4">
              <a:extLst>
                <a:ext uri="{FF2B5EF4-FFF2-40B4-BE49-F238E27FC236}">
                  <a16:creationId xmlns:a16="http://schemas.microsoft.com/office/drawing/2014/main" id="{383DFBB6-01B4-4858-AAED-29064185B933}"/>
                </a:ext>
              </a:extLst>
            </p:cNvPr>
            <p:cNvSpPr txBox="1">
              <a:spLocks/>
            </p:cNvSpPr>
            <p:nvPr/>
          </p:nvSpPr>
          <p:spPr>
            <a:xfrm>
              <a:off x="4314152" y="3878858"/>
              <a:ext cx="3268672" cy="37027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b="1" dirty="0">
                  <a:solidFill>
                    <a:schemeClr val="accent3">
                      <a:lumMod val="50000"/>
                    </a:schemeClr>
                  </a:solidFill>
                </a:rPr>
                <a:t>川岸のごみ</a:t>
              </a:r>
            </a:p>
          </p:txBody>
        </p:sp>
        <p:pic>
          <p:nvPicPr>
            <p:cNvPr id="9" name="Picture 3">
              <a:extLst>
                <a:ext uri="{FF2B5EF4-FFF2-40B4-BE49-F238E27FC236}">
                  <a16:creationId xmlns:a16="http://schemas.microsoft.com/office/drawing/2014/main" id="{66A4C00E-95CE-42D9-9163-D9B023A247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0491" y="1310928"/>
              <a:ext cx="3884029" cy="2481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線吹き出し 1 (枠付き) 5">
              <a:extLst>
                <a:ext uri="{FF2B5EF4-FFF2-40B4-BE49-F238E27FC236}">
                  <a16:creationId xmlns:a16="http://schemas.microsoft.com/office/drawing/2014/main" id="{C24D1A45-6352-49F9-867C-FB085F578E9B}"/>
                </a:ext>
              </a:extLst>
            </p:cNvPr>
            <p:cNvSpPr/>
            <p:nvPr/>
          </p:nvSpPr>
          <p:spPr>
            <a:xfrm>
              <a:off x="4332703" y="1298498"/>
              <a:ext cx="3904518" cy="2493737"/>
            </a:xfrm>
            <a:prstGeom prst="borderCallout1">
              <a:avLst>
                <a:gd name="adj1" fmla="val 39668"/>
                <a:gd name="adj2" fmla="val -370"/>
                <a:gd name="adj3" fmla="val 14681"/>
                <a:gd name="adj4" fmla="val -3118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1" name="グループ化 10">
            <a:extLst>
              <a:ext uri="{FF2B5EF4-FFF2-40B4-BE49-F238E27FC236}">
                <a16:creationId xmlns:a16="http://schemas.microsoft.com/office/drawing/2014/main" id="{31F1F107-7B2A-41DE-8617-9FE17E380738}"/>
              </a:ext>
            </a:extLst>
          </p:cNvPr>
          <p:cNvGrpSpPr>
            <a:grpSpLocks noChangeAspect="1"/>
          </p:cNvGrpSpPr>
          <p:nvPr/>
        </p:nvGrpSpPr>
        <p:grpSpPr>
          <a:xfrm>
            <a:off x="6701338" y="2694706"/>
            <a:ext cx="2196000" cy="1819658"/>
            <a:chOff x="8416591" y="889887"/>
            <a:chExt cx="3718709" cy="3176641"/>
          </a:xfrm>
        </p:grpSpPr>
        <p:sp>
          <p:nvSpPr>
            <p:cNvPr id="12" name="四角形吹き出し 21">
              <a:extLst>
                <a:ext uri="{FF2B5EF4-FFF2-40B4-BE49-F238E27FC236}">
                  <a16:creationId xmlns:a16="http://schemas.microsoft.com/office/drawing/2014/main" id="{0972B34F-8505-4A1B-BC96-A5ECCAB028BE}"/>
                </a:ext>
              </a:extLst>
            </p:cNvPr>
            <p:cNvSpPr/>
            <p:nvPr/>
          </p:nvSpPr>
          <p:spPr>
            <a:xfrm>
              <a:off x="8416591" y="889887"/>
              <a:ext cx="3718709" cy="3089983"/>
            </a:xfrm>
            <a:prstGeom prst="wedgeRectCallout">
              <a:avLst>
                <a:gd name="adj1" fmla="val -86278"/>
                <a:gd name="adj2" fmla="val -24764"/>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3" name="Picture 2">
              <a:extLst>
                <a:ext uri="{FF2B5EF4-FFF2-40B4-BE49-F238E27FC236}">
                  <a16:creationId xmlns:a16="http://schemas.microsoft.com/office/drawing/2014/main" id="{3041C610-31D3-418F-9893-56FE79DFE87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416591" y="904734"/>
              <a:ext cx="3718709" cy="2705110"/>
            </a:xfrm>
            <a:prstGeom prst="rect">
              <a:avLst/>
            </a:prstGeom>
            <a:noFill/>
            <a:extLst>
              <a:ext uri="{909E8E84-426E-40DD-AFC4-6F175D3DCCD1}">
                <a14:hiddenFill xmlns:a14="http://schemas.microsoft.com/office/drawing/2010/main">
                  <a:solidFill>
                    <a:srgbClr val="FFFFFF"/>
                  </a:solidFill>
                </a14:hiddenFill>
              </a:ext>
            </a:extLst>
          </p:spPr>
        </p:pic>
        <p:sp>
          <p:nvSpPr>
            <p:cNvPr id="14" name="サブタイトル 4">
              <a:extLst>
                <a:ext uri="{FF2B5EF4-FFF2-40B4-BE49-F238E27FC236}">
                  <a16:creationId xmlns:a16="http://schemas.microsoft.com/office/drawing/2014/main" id="{53095BBC-D3F8-4FF1-B31A-8929632DB38A}"/>
                </a:ext>
              </a:extLst>
            </p:cNvPr>
            <p:cNvSpPr txBox="1">
              <a:spLocks/>
            </p:cNvSpPr>
            <p:nvPr/>
          </p:nvSpPr>
          <p:spPr>
            <a:xfrm>
              <a:off x="8431395" y="3624691"/>
              <a:ext cx="3627916" cy="441837"/>
            </a:xfrm>
            <a:prstGeom prst="rect">
              <a:avLst/>
            </a:prstGeom>
            <a:noFill/>
            <a:ln>
              <a:noFill/>
            </a:ln>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r"/>
              <a:r>
                <a:rPr lang="ja-JP" altLang="en-US" sz="1000" b="1" dirty="0">
                  <a:solidFill>
                    <a:schemeClr val="accent3">
                      <a:lumMod val="50000"/>
                    </a:schemeClr>
                  </a:solidFill>
                </a:rPr>
                <a:t>チューブ容器（はみがき）</a:t>
              </a:r>
            </a:p>
          </p:txBody>
        </p:sp>
      </p:grpSp>
      <p:sp>
        <p:nvSpPr>
          <p:cNvPr id="16" name="サブタイトル 4">
            <a:extLst>
              <a:ext uri="{FF2B5EF4-FFF2-40B4-BE49-F238E27FC236}">
                <a16:creationId xmlns:a16="http://schemas.microsoft.com/office/drawing/2014/main" id="{5CF77EDA-9650-4AA2-9586-21C4F7C7E4B3}"/>
              </a:ext>
            </a:extLst>
          </p:cNvPr>
          <p:cNvSpPr txBox="1">
            <a:spLocks/>
          </p:cNvSpPr>
          <p:nvPr/>
        </p:nvSpPr>
        <p:spPr>
          <a:xfrm>
            <a:off x="247870" y="6407021"/>
            <a:ext cx="3282528" cy="31487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1400" b="1" dirty="0">
                <a:solidFill>
                  <a:schemeClr val="accent3">
                    <a:lumMod val="50000"/>
                  </a:schemeClr>
                </a:solidFill>
              </a:rPr>
              <a:t>海岸のごみ</a:t>
            </a:r>
          </a:p>
        </p:txBody>
      </p:sp>
      <p:sp>
        <p:nvSpPr>
          <p:cNvPr id="17" name="線吹き出し 1 (枠付き) 6">
            <a:extLst>
              <a:ext uri="{FF2B5EF4-FFF2-40B4-BE49-F238E27FC236}">
                <a16:creationId xmlns:a16="http://schemas.microsoft.com/office/drawing/2014/main" id="{348BF7E4-7F88-41E3-8532-4F45368F36EC}"/>
              </a:ext>
            </a:extLst>
          </p:cNvPr>
          <p:cNvSpPr/>
          <p:nvPr/>
        </p:nvSpPr>
        <p:spPr>
          <a:xfrm>
            <a:off x="131673" y="4164602"/>
            <a:ext cx="3222010" cy="2242419"/>
          </a:xfrm>
          <a:prstGeom prst="borderCallout1">
            <a:avLst>
              <a:gd name="adj1" fmla="val 432"/>
              <a:gd name="adj2" fmla="val 48303"/>
              <a:gd name="adj3" fmla="val -24029"/>
              <a:gd name="adj4" fmla="val 6153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8" name="グループ化 17">
            <a:extLst>
              <a:ext uri="{FF2B5EF4-FFF2-40B4-BE49-F238E27FC236}">
                <a16:creationId xmlns:a16="http://schemas.microsoft.com/office/drawing/2014/main" id="{C74BD9C8-3355-4B38-AD00-971C6F40BB8F}"/>
              </a:ext>
            </a:extLst>
          </p:cNvPr>
          <p:cNvGrpSpPr>
            <a:grpSpLocks noChangeAspect="1"/>
          </p:cNvGrpSpPr>
          <p:nvPr/>
        </p:nvGrpSpPr>
        <p:grpSpPr>
          <a:xfrm>
            <a:off x="3452016" y="4703516"/>
            <a:ext cx="5652000" cy="1706146"/>
            <a:chOff x="4219576" y="4646057"/>
            <a:chExt cx="7600950" cy="2294464"/>
          </a:xfrm>
        </p:grpSpPr>
        <p:sp>
          <p:nvSpPr>
            <p:cNvPr id="19" name="四角形吹き出し 4">
              <a:extLst>
                <a:ext uri="{FF2B5EF4-FFF2-40B4-BE49-F238E27FC236}">
                  <a16:creationId xmlns:a16="http://schemas.microsoft.com/office/drawing/2014/main" id="{A882A112-2F98-4EEE-BBCA-3EAF7F7E9F98}"/>
                </a:ext>
              </a:extLst>
            </p:cNvPr>
            <p:cNvSpPr/>
            <p:nvPr/>
          </p:nvSpPr>
          <p:spPr>
            <a:xfrm>
              <a:off x="4219576" y="4646057"/>
              <a:ext cx="7600950" cy="2294464"/>
            </a:xfrm>
            <a:prstGeom prst="wedgeRectCallout">
              <a:avLst>
                <a:gd name="adj1" fmla="val -62479"/>
                <a:gd name="adj2" fmla="val -54442"/>
              </a:avLst>
            </a:prstGeom>
            <a:solidFill>
              <a:srgbClr val="FCF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0" name="Picture 3" descr="\\nas-nai01\開発\currentyear\27-S-046_漂着ごみ対策総合検討業務\10_モニタリング調査\03.調査成果\H29\6.淡路\PIC\2017_10_17\PA170630.JPG">
              <a:extLst>
                <a:ext uri="{FF2B5EF4-FFF2-40B4-BE49-F238E27FC236}">
                  <a16:creationId xmlns:a16="http://schemas.microsoft.com/office/drawing/2014/main" id="{F3173A78-3E32-4F2B-9604-47CBFC97E9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9100" y="4660571"/>
              <a:ext cx="2457450" cy="18431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nas-nai01\開発\currentyear\27-S-046_漂着ごみ対策総合検討業務\10_モニタリング調査\03.調査成果\H29\6.淡路\PIC\2017_10_17\PA170633.JPG">
              <a:extLst>
                <a:ext uri="{FF2B5EF4-FFF2-40B4-BE49-F238E27FC236}">
                  <a16:creationId xmlns:a16="http://schemas.microsoft.com/office/drawing/2014/main" id="{1380D018-4013-4F2D-98F4-7B22AE25950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72275" y="4655582"/>
              <a:ext cx="2476500" cy="18574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nas-nai01\開発\currentyear\27-S-046_漂着ごみ対策総合検討業務\10_モニタリング調査\03.調査成果\H29\6.淡路\PIC\2017_10_17\PA170634.JPG">
              <a:extLst>
                <a:ext uri="{FF2B5EF4-FFF2-40B4-BE49-F238E27FC236}">
                  <a16:creationId xmlns:a16="http://schemas.microsoft.com/office/drawing/2014/main" id="{E66D2271-DA80-4321-AEB0-28CAE4D45BD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05925" y="4655582"/>
              <a:ext cx="2495550" cy="1859925"/>
            </a:xfrm>
            <a:prstGeom prst="rect">
              <a:avLst/>
            </a:prstGeom>
            <a:noFill/>
            <a:extLst>
              <a:ext uri="{909E8E84-426E-40DD-AFC4-6F175D3DCCD1}">
                <a14:hiddenFill xmlns:a14="http://schemas.microsoft.com/office/drawing/2010/main">
                  <a:solidFill>
                    <a:srgbClr val="FFFFFF"/>
                  </a:solidFill>
                </a14:hiddenFill>
              </a:ext>
            </a:extLst>
          </p:spPr>
        </p:pic>
        <p:sp>
          <p:nvSpPr>
            <p:cNvPr id="23" name="サブタイトル 4">
              <a:extLst>
                <a:ext uri="{FF2B5EF4-FFF2-40B4-BE49-F238E27FC236}">
                  <a16:creationId xmlns:a16="http://schemas.microsoft.com/office/drawing/2014/main" id="{E4C621DE-D442-4233-9C6B-DB0AD024A8F5}"/>
                </a:ext>
              </a:extLst>
            </p:cNvPr>
            <p:cNvSpPr txBox="1">
              <a:spLocks/>
            </p:cNvSpPr>
            <p:nvPr/>
          </p:nvSpPr>
          <p:spPr>
            <a:xfrm>
              <a:off x="4228541" y="6586598"/>
              <a:ext cx="2078679" cy="294839"/>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400" b="1" dirty="0">
                  <a:solidFill>
                    <a:schemeClr val="accent3">
                      <a:lumMod val="50000"/>
                    </a:schemeClr>
                  </a:solidFill>
                </a:rPr>
                <a:t>植木</a:t>
              </a:r>
              <a:r>
                <a:rPr lang="ja-JP" altLang="en-US" sz="1400" b="1" dirty="0" err="1">
                  <a:solidFill>
                    <a:schemeClr val="accent3">
                      <a:lumMod val="50000"/>
                    </a:schemeClr>
                  </a:solidFill>
                </a:rPr>
                <a:t>ばち</a:t>
              </a:r>
              <a:endParaRPr lang="ja-JP" altLang="en-US" sz="1400" b="1" dirty="0">
                <a:solidFill>
                  <a:schemeClr val="accent3">
                    <a:lumMod val="50000"/>
                  </a:schemeClr>
                </a:solidFill>
              </a:endParaRPr>
            </a:p>
          </p:txBody>
        </p:sp>
        <p:sp>
          <p:nvSpPr>
            <p:cNvPr id="24" name="サブタイトル 4">
              <a:extLst>
                <a:ext uri="{FF2B5EF4-FFF2-40B4-BE49-F238E27FC236}">
                  <a16:creationId xmlns:a16="http://schemas.microsoft.com/office/drawing/2014/main" id="{6EF379F7-C25A-439E-A5D8-4703EC73E4C7}"/>
                </a:ext>
              </a:extLst>
            </p:cNvPr>
            <p:cNvSpPr txBox="1">
              <a:spLocks/>
            </p:cNvSpPr>
            <p:nvPr/>
          </p:nvSpPr>
          <p:spPr>
            <a:xfrm>
              <a:off x="6754345" y="6584422"/>
              <a:ext cx="2494430" cy="297015"/>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400" b="1" dirty="0">
                  <a:solidFill>
                    <a:schemeClr val="accent3">
                      <a:lumMod val="50000"/>
                    </a:schemeClr>
                  </a:solidFill>
                </a:rPr>
                <a:t>ビニールがさの持ち手</a:t>
              </a:r>
            </a:p>
          </p:txBody>
        </p:sp>
        <p:sp>
          <p:nvSpPr>
            <p:cNvPr id="25" name="サブタイトル 4">
              <a:extLst>
                <a:ext uri="{FF2B5EF4-FFF2-40B4-BE49-F238E27FC236}">
                  <a16:creationId xmlns:a16="http://schemas.microsoft.com/office/drawing/2014/main" id="{456134B6-6ED4-4928-AB0F-8C98434A0458}"/>
                </a:ext>
              </a:extLst>
            </p:cNvPr>
            <p:cNvSpPr txBox="1">
              <a:spLocks/>
            </p:cNvSpPr>
            <p:nvPr/>
          </p:nvSpPr>
          <p:spPr>
            <a:xfrm>
              <a:off x="9324975" y="6631162"/>
              <a:ext cx="2482850" cy="25617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1000" b="1" dirty="0">
                  <a:solidFill>
                    <a:schemeClr val="accent3">
                      <a:lumMod val="50000"/>
                    </a:schemeClr>
                  </a:solidFill>
                </a:rPr>
                <a:t>チューブ容器（からし）</a:t>
              </a:r>
            </a:p>
          </p:txBody>
        </p:sp>
      </p:grpSp>
      <p:sp>
        <p:nvSpPr>
          <p:cNvPr id="26" name="テキスト ボックス 25">
            <a:extLst>
              <a:ext uri="{FF2B5EF4-FFF2-40B4-BE49-F238E27FC236}">
                <a16:creationId xmlns:a16="http://schemas.microsoft.com/office/drawing/2014/main" id="{ECD4D2AB-9FE7-4BB1-93AF-66CED260E2F8}"/>
              </a:ext>
            </a:extLst>
          </p:cNvPr>
          <p:cNvSpPr txBox="1"/>
          <p:nvPr/>
        </p:nvSpPr>
        <p:spPr>
          <a:xfrm>
            <a:off x="5208135" y="6536337"/>
            <a:ext cx="4312696" cy="276999"/>
          </a:xfrm>
          <a:prstGeom prst="rect">
            <a:avLst/>
          </a:prstGeom>
          <a:noFill/>
        </p:spPr>
        <p:txBody>
          <a:bodyPr wrap="square">
            <a:spAutoFit/>
          </a:bodyPr>
          <a:lstStyle/>
          <a:p>
            <a:r>
              <a:rPr lang="ja-JP" altLang="en-US" sz="1200" dirty="0"/>
              <a:t>出典：「環境省 平成</a:t>
            </a:r>
            <a:r>
              <a:rPr lang="en-US" altLang="ja-JP" sz="1200" dirty="0"/>
              <a:t>29</a:t>
            </a:r>
            <a:r>
              <a:rPr lang="ja-JP" altLang="en-US" sz="1200" dirty="0"/>
              <a:t>年度漂着ごみ対策総合検討業務」</a:t>
            </a:r>
          </a:p>
        </p:txBody>
      </p:sp>
      <p:sp>
        <p:nvSpPr>
          <p:cNvPr id="27" name="正方形/長方形 26">
            <a:extLst>
              <a:ext uri="{FF2B5EF4-FFF2-40B4-BE49-F238E27FC236}">
                <a16:creationId xmlns:a16="http://schemas.microsoft.com/office/drawing/2014/main" id="{7D9B8B8B-5D7E-41F4-A886-E2BE9416B77D}"/>
              </a:ext>
            </a:extLst>
          </p:cNvPr>
          <p:cNvSpPr/>
          <p:nvPr/>
        </p:nvSpPr>
        <p:spPr>
          <a:xfrm>
            <a:off x="47709" y="72403"/>
            <a:ext cx="9000000" cy="90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2800" dirty="0">
                <a:solidFill>
                  <a:schemeClr val="tx1"/>
                </a:solidFill>
                <a:latin typeface="UD デジタル 教科書体 N-B" panose="02020700000000000000" pitchFamily="17" charset="-128"/>
                <a:ea typeface="UD デジタル 教科書体 N-B" panose="02020700000000000000" pitchFamily="17" charset="-128"/>
              </a:rPr>
              <a:t>海のごみは川のごみとほとんど</a:t>
            </a:r>
            <a:r>
              <a:rPr lang="ja-JP" altLang="en-US" sz="2800" dirty="0" smtClean="0">
                <a:solidFill>
                  <a:schemeClr val="tx1"/>
                </a:solidFill>
                <a:latin typeface="UD デジタル 教科書体 N-B" panose="02020700000000000000" pitchFamily="17" charset="-128"/>
                <a:ea typeface="UD デジタル 教科書体 N-B" panose="02020700000000000000" pitchFamily="17" charset="-128"/>
              </a:rPr>
              <a:t>同じ</a:t>
            </a:r>
            <a:endParaRPr lang="ja-JP" altLang="en-US" sz="2800" dirty="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094954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サブタイトル 4">
            <a:extLst>
              <a:ext uri="{FF2B5EF4-FFF2-40B4-BE49-F238E27FC236}">
                <a16:creationId xmlns:a16="http://schemas.microsoft.com/office/drawing/2014/main" id="{C65BA184-FB12-4471-A7D2-FA6A3F40C93E}"/>
              </a:ext>
            </a:extLst>
          </p:cNvPr>
          <p:cNvSpPr txBox="1">
            <a:spLocks noChangeAspect="1"/>
          </p:cNvSpPr>
          <p:nvPr/>
        </p:nvSpPr>
        <p:spPr>
          <a:xfrm>
            <a:off x="-672692" y="6356228"/>
            <a:ext cx="3654603" cy="40464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a:lstStyle>
          <a:p>
            <a:endParaRPr lang="ja-JP" altLang="en-US" sz="1050" dirty="0"/>
          </a:p>
        </p:txBody>
      </p:sp>
      <p:pic>
        <p:nvPicPr>
          <p:cNvPr id="16" name="図 35" descr="\\fsst01\省全体共有フォルダ\04　国際案件\180120_武部政務官チタルム川視察\DSC_184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7754" y="4376085"/>
            <a:ext cx="4253093" cy="186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48" y="1297657"/>
            <a:ext cx="4592833" cy="270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7755" y="1297657"/>
            <a:ext cx="4253093" cy="271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48" y="4397508"/>
            <a:ext cx="4592833" cy="184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19">
            <a:extLst>
              <a:ext uri="{FF2B5EF4-FFF2-40B4-BE49-F238E27FC236}">
                <a16:creationId xmlns:a16="http://schemas.microsoft.com/office/drawing/2014/main" id="{ECD4D2AB-9FE7-4BB1-93AF-66CED260E2F8}"/>
              </a:ext>
            </a:extLst>
          </p:cNvPr>
          <p:cNvSpPr txBox="1"/>
          <p:nvPr/>
        </p:nvSpPr>
        <p:spPr>
          <a:xfrm>
            <a:off x="6333744" y="6513603"/>
            <a:ext cx="3182112" cy="277000"/>
          </a:xfrm>
          <a:prstGeom prst="rect">
            <a:avLst/>
          </a:prstGeom>
          <a:noFill/>
        </p:spPr>
        <p:txBody>
          <a:bodyPr wrap="square">
            <a:spAutoFit/>
          </a:bodyPr>
          <a:lstStyle/>
          <a:p>
            <a:r>
              <a:rPr lang="ja-JP" altLang="en-US" sz="1200" dirty="0"/>
              <a:t>出典：「環境省 令和</a:t>
            </a:r>
            <a:r>
              <a:rPr lang="en-US" altLang="ja-JP" sz="1200" dirty="0"/>
              <a:t>3</a:t>
            </a:r>
            <a:r>
              <a:rPr lang="ja-JP" altLang="en-US" sz="1200" dirty="0"/>
              <a:t>年</a:t>
            </a:r>
            <a:r>
              <a:rPr lang="en-US" altLang="ja-JP" sz="1200" dirty="0"/>
              <a:t>6</a:t>
            </a:r>
            <a:r>
              <a:rPr lang="ja-JP" altLang="en-US" sz="1200" dirty="0"/>
              <a:t>月講演資料」</a:t>
            </a:r>
          </a:p>
        </p:txBody>
      </p:sp>
      <p:sp>
        <p:nvSpPr>
          <p:cNvPr id="12" name="正方形/長方形 11">
            <a:extLst>
              <a:ext uri="{FF2B5EF4-FFF2-40B4-BE49-F238E27FC236}">
                <a16:creationId xmlns:a16="http://schemas.microsoft.com/office/drawing/2014/main" id="{7D9B8B8B-5D7E-41F4-A886-E2BE9416B77D}"/>
              </a:ext>
            </a:extLst>
          </p:cNvPr>
          <p:cNvSpPr/>
          <p:nvPr/>
        </p:nvSpPr>
        <p:spPr>
          <a:xfrm>
            <a:off x="70848" y="68864"/>
            <a:ext cx="9000000" cy="90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2800" dirty="0" smtClean="0">
                <a:solidFill>
                  <a:schemeClr val="tx1"/>
                </a:solidFill>
                <a:latin typeface="UD デジタル 教科書体 N-B" panose="02020700000000000000" pitchFamily="17" charset="-128"/>
                <a:ea typeface="UD デジタル 教科書体 N-B" panose="02020700000000000000" pitchFamily="17" charset="-128"/>
              </a:rPr>
              <a:t>世界中で問題となっている海洋プラスチックごみ</a:t>
            </a:r>
            <a:endParaRPr lang="ja-JP" altLang="en-US" sz="28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9" name="テキスト ボックス 8"/>
          <p:cNvSpPr txBox="1"/>
          <p:nvPr/>
        </p:nvSpPr>
        <p:spPr>
          <a:xfrm>
            <a:off x="2042202" y="87152"/>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もんだい</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10" name="テキスト ボックス 9"/>
          <p:cNvSpPr txBox="1"/>
          <p:nvPr/>
        </p:nvSpPr>
        <p:spPr>
          <a:xfrm>
            <a:off x="4965726" y="87152"/>
            <a:ext cx="723275"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かいよう</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11" name="テキスト ボックス 10"/>
          <p:cNvSpPr txBox="1"/>
          <p:nvPr/>
        </p:nvSpPr>
        <p:spPr>
          <a:xfrm>
            <a:off x="796062" y="84445"/>
            <a:ext cx="992579" cy="253916"/>
          </a:xfrm>
          <a:prstGeom prst="rect">
            <a:avLst/>
          </a:prstGeom>
          <a:noFill/>
        </p:spPr>
        <p:txBody>
          <a:bodyPr wrap="none" rtlCol="0">
            <a:spAutoFit/>
          </a:bodyPr>
          <a:lstStyle/>
          <a:p>
            <a:r>
              <a:rPr kumimoji="1" lang="ja-JP" altLang="en-US" sz="1050" dirty="0" smtClean="0">
                <a:latin typeface="UD デジタル 教科書体 N-B" panose="02020700000000000000" pitchFamily="17" charset="-128"/>
                <a:ea typeface="UD デジタル 教科書体 N-B" panose="02020700000000000000" pitchFamily="17" charset="-128"/>
              </a:rPr>
              <a:t>せかいじゅう</a:t>
            </a:r>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555520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1597</TotalTime>
  <Words>2473</Words>
  <Application>Microsoft Office PowerPoint</Application>
  <PresentationFormat>画面に合わせる (4:3)</PresentationFormat>
  <Paragraphs>251</Paragraphs>
  <Slides>14</Slides>
  <Notes>14</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14</vt:i4>
      </vt:variant>
    </vt:vector>
  </HeadingPairs>
  <TitlesOfParts>
    <vt:vector size="29" baseType="lpstr">
      <vt:lpstr>Meiryo UI</vt:lpstr>
      <vt:lpstr>UD Digi Kyokasho NP-B</vt:lpstr>
      <vt:lpstr>UD デジタル 教科書体 N-B</vt:lpstr>
      <vt:lpstr>UD デジタル 教科書体 NK-B</vt:lpstr>
      <vt:lpstr>メイリオ</vt:lpstr>
      <vt:lpstr>游ゴシック</vt:lpstr>
      <vt:lpstr>游ゴシック Light</vt:lpstr>
      <vt:lpstr>游明朝</vt:lpstr>
      <vt:lpstr>Arial</vt:lpstr>
      <vt:lpstr>Calibri</vt:lpstr>
      <vt:lpstr>Calibri Light</vt:lpstr>
      <vt:lpstr>Times New Roman</vt:lpstr>
      <vt:lpstr>Wingdings</vt:lpstr>
      <vt:lpstr>Wingdings 2</vt:lpstr>
      <vt:lpstr>Office テーマ</vt:lpstr>
      <vt:lpstr>大阪市の水環境と  海洋プラスチックごみ問題について  ～大和川を中心に～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横倉　加寿恵</dc:creator>
  <cp:lastModifiedBy>横倉　加寿恵</cp:lastModifiedBy>
  <cp:revision>216</cp:revision>
  <cp:lastPrinted>2021-10-07T00:50:45Z</cp:lastPrinted>
  <dcterms:created xsi:type="dcterms:W3CDTF">2021-08-17T06:37:11Z</dcterms:created>
  <dcterms:modified xsi:type="dcterms:W3CDTF">2023-03-06T02:05:40Z</dcterms:modified>
</cp:coreProperties>
</file>